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handoutMasterIdLst>
    <p:handoutMasterId r:id="rId26"/>
  </p:handoutMasterIdLst>
  <p:sldIdLst>
    <p:sldId id="256" r:id="rId2"/>
    <p:sldId id="287" r:id="rId3"/>
    <p:sldId id="288" r:id="rId4"/>
    <p:sldId id="300" r:id="rId5"/>
    <p:sldId id="259" r:id="rId6"/>
    <p:sldId id="285" r:id="rId7"/>
    <p:sldId id="283" r:id="rId8"/>
    <p:sldId id="280" r:id="rId9"/>
    <p:sldId id="266" r:id="rId10"/>
    <p:sldId id="284" r:id="rId11"/>
    <p:sldId id="264" r:id="rId12"/>
    <p:sldId id="297" r:id="rId13"/>
    <p:sldId id="265" r:id="rId14"/>
    <p:sldId id="267" r:id="rId15"/>
    <p:sldId id="286" r:id="rId16"/>
    <p:sldId id="269" r:id="rId17"/>
    <p:sldId id="289" r:id="rId18"/>
    <p:sldId id="290" r:id="rId19"/>
    <p:sldId id="291" r:id="rId20"/>
    <p:sldId id="293" r:id="rId21"/>
    <p:sldId id="270" r:id="rId22"/>
    <p:sldId id="278" r:id="rId23"/>
    <p:sldId id="299"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82C7C93-39FC-4B20-B9FF-664213D5C7E5}">
          <p14:sldIdLst>
            <p14:sldId id="256"/>
            <p14:sldId id="287"/>
            <p14:sldId id="288"/>
            <p14:sldId id="300"/>
            <p14:sldId id="259"/>
            <p14:sldId id="285"/>
            <p14:sldId id="283"/>
            <p14:sldId id="280"/>
            <p14:sldId id="266"/>
            <p14:sldId id="284"/>
            <p14:sldId id="264"/>
            <p14:sldId id="297"/>
            <p14:sldId id="265"/>
            <p14:sldId id="267"/>
            <p14:sldId id="286"/>
            <p14:sldId id="269"/>
            <p14:sldId id="289"/>
            <p14:sldId id="290"/>
            <p14:sldId id="291"/>
            <p14:sldId id="293"/>
            <p14:sldId id="270"/>
            <p14:sldId id="278"/>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257" autoAdjust="0"/>
    <p:restoredTop sz="94444" autoAdjust="0"/>
  </p:normalViewPr>
  <p:slideViewPr>
    <p:cSldViewPr>
      <p:cViewPr>
        <p:scale>
          <a:sx n="75" d="100"/>
          <a:sy n="75" d="100"/>
        </p:scale>
        <p:origin x="-2664" y="-840"/>
      </p:cViewPr>
      <p:guideLst>
        <p:guide orient="horz" pos="2160"/>
        <p:guide pos="2880"/>
      </p:guideLst>
    </p:cSldViewPr>
  </p:slideViewPr>
  <p:outlineViewPr>
    <p:cViewPr>
      <p:scale>
        <a:sx n="33" d="100"/>
        <a:sy n="33" d="100"/>
      </p:scale>
      <p:origin x="0" y="267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2F596F38-3F4A-4321-9BD3-B730DC6DA797}" type="datetimeFigureOut">
              <a:rPr kumimoji="1" lang="ja-JP" altLang="en-US" smtClean="0"/>
              <a:t>2014/6/1</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114D32A0-9FD0-4844-87AD-2CA9EAAF18EF}" type="slidenum">
              <a:rPr kumimoji="1" lang="ja-JP" altLang="en-US" smtClean="0"/>
              <a:t>‹#›</a:t>
            </a:fld>
            <a:endParaRPr kumimoji="1" lang="ja-JP" altLang="en-US"/>
          </a:p>
        </p:txBody>
      </p:sp>
    </p:spTree>
    <p:extLst>
      <p:ext uri="{BB962C8B-B14F-4D97-AF65-F5344CB8AC3E}">
        <p14:creationId xmlns:p14="http://schemas.microsoft.com/office/powerpoint/2010/main" val="1836476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3771DB1-7E5C-4640-9BC6-27A10D7A1E18}" type="datetimeFigureOut">
              <a:rPr kumimoji="1" lang="ja-JP" altLang="en-US" smtClean="0"/>
              <a:t>2014/6/1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23028E3-564E-43A6-A55F-B960506AA8DA}" type="slidenum">
              <a:rPr kumimoji="1" lang="ja-JP" altLang="en-US" smtClean="0"/>
              <a:t>‹#›</a:t>
            </a:fld>
            <a:endParaRPr kumimoji="1" lang="ja-JP" altLang="en-US"/>
          </a:p>
        </p:txBody>
      </p:sp>
    </p:spTree>
    <p:extLst>
      <p:ext uri="{BB962C8B-B14F-4D97-AF65-F5344CB8AC3E}">
        <p14:creationId xmlns:p14="http://schemas.microsoft.com/office/powerpoint/2010/main" val="35862064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3028E3-564E-43A6-A55F-B960506AA8DA}" type="slidenum">
              <a:rPr kumimoji="1" lang="ja-JP" altLang="en-US" smtClean="0"/>
              <a:t>1</a:t>
            </a:fld>
            <a:endParaRPr kumimoji="1" lang="ja-JP" altLang="en-US"/>
          </a:p>
        </p:txBody>
      </p:sp>
    </p:spTree>
    <p:extLst>
      <p:ext uri="{BB962C8B-B14F-4D97-AF65-F5344CB8AC3E}">
        <p14:creationId xmlns:p14="http://schemas.microsoft.com/office/powerpoint/2010/main" val="202737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このオンラインコミュニティは、学校や大学などの教育機関向けに、非常に効果的な広報ツールとなっており、</a:t>
            </a:r>
            <a:endParaRPr kumimoji="1" lang="en-US" altLang="ja-JP" dirty="0" smtClean="0"/>
          </a:p>
          <a:p>
            <a:r>
              <a:rPr kumimoji="1" lang="ja-JP" altLang="en-US" dirty="0" smtClean="0"/>
              <a:t>参加しやすいプログラムである、</a:t>
            </a:r>
            <a:endParaRPr kumimoji="1" lang="en-US" altLang="ja-JP" dirty="0" smtClean="0"/>
          </a:p>
          <a:p>
            <a:r>
              <a:rPr kumimoji="1" lang="ja-JP" altLang="en-US" dirty="0" smtClean="0"/>
              <a:t>ヤングケアラーは外部に知られることなく、</a:t>
            </a:r>
            <a:r>
              <a:rPr kumimoji="1" lang="en-US" altLang="ja-JP" dirty="0" smtClean="0"/>
              <a:t>YC</a:t>
            </a:r>
            <a:r>
              <a:rPr kumimoji="1" lang="ja-JP" altLang="en-US" dirty="0" smtClean="0"/>
              <a:t>同志で繋がることが出来る。</a:t>
            </a:r>
            <a:endParaRPr kumimoji="1" lang="en-US" altLang="ja-JP" dirty="0" smtClean="0"/>
          </a:p>
          <a:p>
            <a:r>
              <a:rPr kumimoji="1" lang="ja-JP" altLang="en-US" dirty="0" smtClean="0"/>
              <a:t>法律や地方自治体などの決定権を持つ方が他に対してヤングケアラーが何を望んでいるかという声をここを</a:t>
            </a:r>
            <a:endParaRPr kumimoji="1" lang="en-US" altLang="ja-JP" dirty="0" smtClean="0"/>
          </a:p>
          <a:p>
            <a:r>
              <a:rPr kumimoji="1" lang="ja-JP" altLang="en-US" dirty="0" smtClean="0"/>
              <a:t>通してあげることができる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23028E3-564E-43A6-A55F-B960506AA8DA}" type="slidenum">
              <a:rPr kumimoji="1" lang="ja-JP" altLang="en-US" smtClean="0"/>
              <a:t>10</a:t>
            </a:fld>
            <a:endParaRPr kumimoji="1" lang="ja-JP" altLang="en-US"/>
          </a:p>
        </p:txBody>
      </p:sp>
    </p:spTree>
    <p:extLst>
      <p:ext uri="{BB962C8B-B14F-4D97-AF65-F5344CB8AC3E}">
        <p14:creationId xmlns:p14="http://schemas.microsoft.com/office/powerpoint/2010/main" val="184980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２０名の子供たちがメディアトレーニングを受講しました。</a:t>
            </a:r>
            <a:r>
              <a:rPr lang="ja-JP" altLang="en-US" dirty="0" smtClean="0"/>
              <a:t>他の</a:t>
            </a:r>
            <a:r>
              <a:rPr lang="en-US" altLang="ja-JP" dirty="0" smtClean="0"/>
              <a:t>YC</a:t>
            </a:r>
            <a:r>
              <a:rPr lang="ja-JP" altLang="en-US" dirty="0" smtClean="0"/>
              <a:t>と出逢い話す機会を得て、</a:t>
            </a:r>
            <a:r>
              <a:rPr lang="en-US" altLang="ja-JP" dirty="0" err="1" smtClean="0"/>
              <a:t>YCiF</a:t>
            </a:r>
            <a:r>
              <a:rPr lang="ja-JP" altLang="en-US" dirty="0" smtClean="0"/>
              <a:t>のチャンピオンとして、このプロジェクトの主旨を学び、インタビューの受け方、やり方、フィルム制作、その編集のスキルを磨いた。現代の子供たちは、気軽に</a:t>
            </a:r>
            <a:r>
              <a:rPr lang="en-US" altLang="ja-JP" dirty="0" smtClean="0"/>
              <a:t>SNS</a:t>
            </a:r>
            <a:r>
              <a:rPr lang="ja-JP" altLang="en-US" dirty="0" smtClean="0"/>
              <a:t>やコンピューターツールを使いこなす。インタビューを受ける機会が多いので、それに慣れるためのトレーニングを受けたり、質問の仕方や受け方について学ぶ。このことでクラスメイトとのコミュニケーションに悩みがちな</a:t>
            </a:r>
            <a:r>
              <a:rPr lang="en-US" altLang="ja-JP" dirty="0" smtClean="0"/>
              <a:t>YC</a:t>
            </a:r>
            <a:r>
              <a:rPr lang="ja-JP" altLang="en-US" dirty="0" smtClean="0"/>
              <a:t>の自信が高まる効果がある。</a:t>
            </a:r>
          </a:p>
          <a:p>
            <a:r>
              <a:rPr lang="ja-JP" altLang="en-US" dirty="0" smtClean="0"/>
              <a:t>１日目は仲良くなるための研修と自己紹介など。２日目と３日目でメディア研修を受けてグループごとに分かれてショートビデオを制作し発表した。</a:t>
            </a:r>
            <a:r>
              <a:rPr kumimoji="1" lang="ja-JP" altLang="en-US" dirty="0" smtClean="0"/>
              <a:t>さらに、６月末に開催されるヤングケアラーフェスティバルの実行メンバーとしてアイデアを出し合い、キャッチフレーズや</a:t>
            </a:r>
            <a:r>
              <a:rPr kumimoji="1" lang="en-US" altLang="ja-JP" dirty="0" smtClean="0"/>
              <a:t>T</a:t>
            </a:r>
            <a:r>
              <a:rPr kumimoji="1" lang="ja-JP" altLang="en-US" dirty="0" smtClean="0"/>
              <a:t>シャツのデザインを考えるなど、お互いに活発な意見交換を行った。</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23028E3-564E-43A6-A55F-B960506AA8DA}" type="slidenum">
              <a:rPr kumimoji="1" lang="ja-JP" altLang="en-US" smtClean="0"/>
              <a:t>11</a:t>
            </a:fld>
            <a:endParaRPr kumimoji="1" lang="ja-JP" altLang="en-US"/>
          </a:p>
        </p:txBody>
      </p:sp>
    </p:spTree>
    <p:extLst>
      <p:ext uri="{BB962C8B-B14F-4D97-AF65-F5344CB8AC3E}">
        <p14:creationId xmlns:p14="http://schemas.microsoft.com/office/powerpoint/2010/main" val="254797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3028E3-564E-43A6-A55F-B960506AA8DA}" type="slidenum">
              <a:rPr kumimoji="1" lang="ja-JP" altLang="en-US" smtClean="0"/>
              <a:t>12</a:t>
            </a:fld>
            <a:endParaRPr kumimoji="1" lang="ja-JP" altLang="en-US"/>
          </a:p>
        </p:txBody>
      </p:sp>
    </p:spTree>
    <p:extLst>
      <p:ext uri="{BB962C8B-B14F-4D97-AF65-F5344CB8AC3E}">
        <p14:creationId xmlns:p14="http://schemas.microsoft.com/office/powerpoint/2010/main" val="254797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3028E3-564E-43A6-A55F-B960506AA8DA}" type="slidenum">
              <a:rPr kumimoji="1" lang="ja-JP" altLang="en-US" smtClean="0"/>
              <a:t>17</a:t>
            </a:fld>
            <a:endParaRPr kumimoji="1" lang="ja-JP" altLang="en-US"/>
          </a:p>
        </p:txBody>
      </p:sp>
    </p:spTree>
    <p:extLst>
      <p:ext uri="{BB962C8B-B14F-4D97-AF65-F5344CB8AC3E}">
        <p14:creationId xmlns:p14="http://schemas.microsoft.com/office/powerpoint/2010/main" val="334288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こども研究所</a:t>
            </a:r>
            <a:r>
              <a:rPr kumimoji="1" lang="en-US" altLang="ja-JP" dirty="0" smtClean="0"/>
              <a:t>KOLABO</a:t>
            </a:r>
          </a:p>
          <a:p>
            <a:r>
              <a:rPr kumimoji="1" lang="ja-JP" altLang="en-US" dirty="0" smtClean="0"/>
              <a:t>おとぎの森公園　富山県高岡市佐野１３４２</a:t>
            </a:r>
            <a:endParaRPr kumimoji="1" lang="en-US" altLang="ja-JP" dirty="0" smtClean="0"/>
          </a:p>
          <a:p>
            <a:r>
              <a:rPr kumimoji="1" lang="ja-JP" altLang="en-US" dirty="0" smtClean="0"/>
              <a:t>企画　レボリューション５７９</a:t>
            </a:r>
            <a:endParaRPr kumimoji="1" lang="en-US" altLang="ja-JP" dirty="0" smtClean="0"/>
          </a:p>
          <a:p>
            <a:r>
              <a:rPr kumimoji="1" lang="ja-JP" altLang="en-US" dirty="0" smtClean="0"/>
              <a:t>入場無料</a:t>
            </a:r>
            <a:endParaRPr kumimoji="1" lang="en-US" altLang="ja-JP" dirty="0" smtClean="0"/>
          </a:p>
          <a:p>
            <a:r>
              <a:rPr kumimoji="1" lang="ja-JP" altLang="en-US" dirty="0" smtClean="0"/>
              <a:t>藤原美紀　</a:t>
            </a:r>
            <a:r>
              <a:rPr kumimoji="1" lang="en-US" altLang="ja-JP" dirty="0" smtClean="0"/>
              <a:t>mikieagle911@ezweb.ne.jp 090-4320-2854</a:t>
            </a:r>
          </a:p>
          <a:p>
            <a:r>
              <a:rPr kumimoji="1" lang="ja-JP" altLang="en-US" dirty="0" smtClean="0"/>
              <a:t>高丸周子 </a:t>
            </a:r>
            <a:r>
              <a:rPr kumimoji="1" lang="en-US" altLang="ja-JP" dirty="0" smtClean="0"/>
              <a:t>chikashi0701@i.softbank.jp</a:t>
            </a:r>
            <a:r>
              <a:rPr kumimoji="1" lang="en-US" altLang="ja-JP" baseline="0" dirty="0" smtClean="0"/>
              <a:t>  090-1393-2389</a:t>
            </a:r>
          </a:p>
          <a:p>
            <a:endParaRPr kumimoji="1" lang="ja-JP" altLang="en-US" dirty="0"/>
          </a:p>
        </p:txBody>
      </p:sp>
      <p:sp>
        <p:nvSpPr>
          <p:cNvPr id="4" name="スライド番号プレースホルダー 3"/>
          <p:cNvSpPr>
            <a:spLocks noGrp="1"/>
          </p:cNvSpPr>
          <p:nvPr>
            <p:ph type="sldNum" sz="quarter" idx="10"/>
          </p:nvPr>
        </p:nvSpPr>
        <p:spPr/>
        <p:txBody>
          <a:bodyPr/>
          <a:lstStyle/>
          <a:p>
            <a:fld id="{423028E3-564E-43A6-A55F-B960506AA8DA}" type="slidenum">
              <a:rPr kumimoji="1" lang="ja-JP" altLang="en-US" smtClean="0"/>
              <a:t>23</a:t>
            </a:fld>
            <a:endParaRPr kumimoji="1" lang="ja-JP" altLang="en-US"/>
          </a:p>
        </p:txBody>
      </p:sp>
    </p:spTree>
    <p:extLst>
      <p:ext uri="{BB962C8B-B14F-4D97-AF65-F5344CB8AC3E}">
        <p14:creationId xmlns:p14="http://schemas.microsoft.com/office/powerpoint/2010/main" val="273541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F0F49196-C020-49E4-AB58-F90DF13AF0A2}" type="datetime1">
              <a:rPr kumimoji="1" lang="ja-JP" altLang="en-US" smtClean="0"/>
              <a:t>2014/6/1</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r>
              <a:rPr kumimoji="1" lang="en-US" altLang="ja-JP" smtClean="0"/>
              <a:t>(C) Copyright by Carer Action Network</a:t>
            </a:r>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E1407EF4-EA87-4438-B96E-DD076EBC64A4}"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497A5E5-F72D-4784-AFD7-19A534C5D523}" type="datetime1">
              <a:rPr kumimoji="1" lang="ja-JP" altLang="en-US" smtClean="0"/>
              <a:t>2014/6/1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 Copyright by Carer Action Network</a:t>
            </a:r>
            <a:endParaRPr kumimoji="1" lang="ja-JP" altLang="en-US"/>
          </a:p>
        </p:txBody>
      </p:sp>
      <p:sp>
        <p:nvSpPr>
          <p:cNvPr id="6" name="スライド番号プレースホルダー 5"/>
          <p:cNvSpPr>
            <a:spLocks noGrp="1"/>
          </p:cNvSpPr>
          <p:nvPr>
            <p:ph type="sldNum" sz="quarter" idx="12"/>
          </p:nvPr>
        </p:nvSpPr>
        <p:spPr/>
        <p:txBody>
          <a:bodyPr/>
          <a:lstStyle/>
          <a:p>
            <a:fld id="{E1407EF4-EA87-4438-B96E-DD076EBC64A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E7C64D3-B59A-42C9-931A-02DF805E59D0}" type="datetime1">
              <a:rPr kumimoji="1" lang="ja-JP" altLang="en-US" smtClean="0"/>
              <a:t>2014/6/1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(C) Copyright by Carer Action Network</a:t>
            </a:r>
            <a:endParaRPr kumimoji="1" lang="ja-JP" altLang="en-US"/>
          </a:p>
        </p:txBody>
      </p:sp>
      <p:sp>
        <p:nvSpPr>
          <p:cNvPr id="6" name="スライド番号プレースホルダー 5"/>
          <p:cNvSpPr>
            <a:spLocks noGrp="1"/>
          </p:cNvSpPr>
          <p:nvPr>
            <p:ph type="sldNum" sz="quarter" idx="12"/>
          </p:nvPr>
        </p:nvSpPr>
        <p:spPr/>
        <p:txBody>
          <a:bodyPr/>
          <a:lstStyle/>
          <a:p>
            <a:fld id="{E1407EF4-EA87-4438-B96E-DD076EBC64A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96FA4416-049E-4A97-A5C6-C9EDB64587D4}" type="datetime1">
              <a:rPr kumimoji="1" lang="ja-JP" altLang="en-US" smtClean="0"/>
              <a:t>2014/6/1</a:t>
            </a:fld>
            <a:endParaRPr kumimoji="1" lang="ja-JP" altLang="en-US"/>
          </a:p>
        </p:txBody>
      </p:sp>
      <p:sp>
        <p:nvSpPr>
          <p:cNvPr id="9" name="スライド番号プレースホルダー 8"/>
          <p:cNvSpPr>
            <a:spLocks noGrp="1"/>
          </p:cNvSpPr>
          <p:nvPr>
            <p:ph type="sldNum" sz="quarter" idx="15"/>
          </p:nvPr>
        </p:nvSpPr>
        <p:spPr/>
        <p:txBody>
          <a:bodyPr rtlCol="0"/>
          <a:lstStyle/>
          <a:p>
            <a:fld id="{E1407EF4-EA87-4438-B96E-DD076EBC64A4}"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r>
              <a:rPr kumimoji="1" lang="en-US" altLang="ja-JP" smtClean="0"/>
              <a:t>(C) Copyright by Carer Action Network</a:t>
            </a:r>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FCE05AA1-527F-4466-9211-B2E60BA7FC54}" type="datetime1">
              <a:rPr kumimoji="1" lang="ja-JP" altLang="en-US" smtClean="0"/>
              <a:t>2014/6/1</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r>
              <a:rPr kumimoji="1" lang="en-US" altLang="ja-JP" smtClean="0"/>
              <a:t>(C) Copyright by Carer Action Network</a:t>
            </a:r>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E1407EF4-EA87-4438-B96E-DD076EBC64A4}"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62AF438C-F6F5-447F-B170-8ED1EE0ED451}" type="datetime1">
              <a:rPr kumimoji="1" lang="ja-JP" altLang="en-US" smtClean="0"/>
              <a:t>2014/6/1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(C) Copyright by Carer Action Network</a:t>
            </a:r>
            <a:endParaRPr kumimoji="1" lang="ja-JP" altLang="en-US"/>
          </a:p>
        </p:txBody>
      </p:sp>
      <p:sp>
        <p:nvSpPr>
          <p:cNvPr id="7" name="スライド番号プレースホルダー 6"/>
          <p:cNvSpPr>
            <a:spLocks noGrp="1"/>
          </p:cNvSpPr>
          <p:nvPr>
            <p:ph type="sldNum" sz="quarter" idx="12"/>
          </p:nvPr>
        </p:nvSpPr>
        <p:spPr/>
        <p:txBody>
          <a:bodyPr/>
          <a:lstStyle/>
          <a:p>
            <a:fld id="{E1407EF4-EA87-4438-B96E-DD076EBC64A4}"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B9FB2369-A791-48FD-8EDA-7DECA4E8531C}" type="datetime1">
              <a:rPr kumimoji="1" lang="ja-JP" altLang="en-US" smtClean="0"/>
              <a:t>2014/6/1</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(C) Copyright by Carer Action Network</a:t>
            </a:r>
            <a:endParaRPr kumimoji="1" lang="ja-JP" altLang="en-US"/>
          </a:p>
        </p:txBody>
      </p:sp>
      <p:sp>
        <p:nvSpPr>
          <p:cNvPr id="9" name="スライド番号プレースホルダー 8"/>
          <p:cNvSpPr>
            <a:spLocks noGrp="1"/>
          </p:cNvSpPr>
          <p:nvPr>
            <p:ph type="sldNum" sz="quarter" idx="12"/>
          </p:nvPr>
        </p:nvSpPr>
        <p:spPr/>
        <p:txBody>
          <a:bodyPr/>
          <a:lstStyle/>
          <a:p>
            <a:fld id="{E1407EF4-EA87-4438-B96E-DD076EBC64A4}"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E93C59F0-46A8-4B37-BEFE-7406CE902428}" type="datetime1">
              <a:rPr kumimoji="1" lang="ja-JP" altLang="en-US" smtClean="0"/>
              <a:t>2014/6/1</a:t>
            </a:fld>
            <a:endParaRPr kumimoji="1" lang="ja-JP" altLang="en-US"/>
          </a:p>
        </p:txBody>
      </p:sp>
      <p:sp>
        <p:nvSpPr>
          <p:cNvPr id="7" name="スライド番号プレースホルダー 6"/>
          <p:cNvSpPr>
            <a:spLocks noGrp="1"/>
          </p:cNvSpPr>
          <p:nvPr>
            <p:ph type="sldNum" sz="quarter" idx="11"/>
          </p:nvPr>
        </p:nvSpPr>
        <p:spPr/>
        <p:txBody>
          <a:bodyPr rtlCol="0"/>
          <a:lstStyle/>
          <a:p>
            <a:fld id="{E1407EF4-EA87-4438-B96E-DD076EBC64A4}"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r>
              <a:rPr kumimoji="1" lang="en-US" altLang="ja-JP" smtClean="0"/>
              <a:t>(C) Copyright by Carer Action Network</a:t>
            </a:r>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8E8BDED-F619-4DC9-A4D5-443C7235CFD1}" type="datetime1">
              <a:rPr kumimoji="1" lang="ja-JP" altLang="en-US" smtClean="0"/>
              <a:t>2014/6/1</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(C) Copyright by Carer Action Network</a:t>
            </a:r>
            <a:endParaRPr kumimoji="1" lang="ja-JP" altLang="en-US"/>
          </a:p>
        </p:txBody>
      </p:sp>
      <p:sp>
        <p:nvSpPr>
          <p:cNvPr id="4" name="スライド番号プレースホルダー 3"/>
          <p:cNvSpPr>
            <a:spLocks noGrp="1"/>
          </p:cNvSpPr>
          <p:nvPr>
            <p:ph type="sldNum" sz="quarter" idx="12"/>
          </p:nvPr>
        </p:nvSpPr>
        <p:spPr/>
        <p:txBody>
          <a:bodyPr/>
          <a:lstStyle/>
          <a:p>
            <a:fld id="{E1407EF4-EA87-4438-B96E-DD076EBC64A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9685DDDF-ACE9-4025-904E-9F7F2A19E835}" type="datetime1">
              <a:rPr kumimoji="1" lang="ja-JP" altLang="en-US" smtClean="0"/>
              <a:t>2014/6/1</a:t>
            </a:fld>
            <a:endParaRPr kumimoji="1" lang="ja-JP" altLang="en-US"/>
          </a:p>
        </p:txBody>
      </p:sp>
      <p:sp>
        <p:nvSpPr>
          <p:cNvPr id="22" name="スライド番号プレースホルダー 21"/>
          <p:cNvSpPr>
            <a:spLocks noGrp="1"/>
          </p:cNvSpPr>
          <p:nvPr>
            <p:ph type="sldNum" sz="quarter" idx="15"/>
          </p:nvPr>
        </p:nvSpPr>
        <p:spPr/>
        <p:txBody>
          <a:bodyPr rtlCol="0"/>
          <a:lstStyle/>
          <a:p>
            <a:fld id="{E1407EF4-EA87-4438-B96E-DD076EBC64A4}"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r>
              <a:rPr kumimoji="1" lang="en-US" altLang="ja-JP" smtClean="0"/>
              <a:t>(C) Copyright by Carer Action Network</a:t>
            </a:r>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98549673-47DE-4597-B6A0-53C09EBEC88E}" type="datetime1">
              <a:rPr kumimoji="1" lang="ja-JP" altLang="en-US" smtClean="0"/>
              <a:t>2014/6/1</a:t>
            </a:fld>
            <a:endParaRPr kumimoji="1" lang="ja-JP" altLang="en-US"/>
          </a:p>
        </p:txBody>
      </p:sp>
      <p:sp>
        <p:nvSpPr>
          <p:cNvPr id="18" name="スライド番号プレースホルダー 17"/>
          <p:cNvSpPr>
            <a:spLocks noGrp="1"/>
          </p:cNvSpPr>
          <p:nvPr>
            <p:ph type="sldNum" sz="quarter" idx="11"/>
          </p:nvPr>
        </p:nvSpPr>
        <p:spPr/>
        <p:txBody>
          <a:bodyPr rtlCol="0"/>
          <a:lstStyle/>
          <a:p>
            <a:fld id="{E1407EF4-EA87-4438-B96E-DD076EBC64A4}"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r>
              <a:rPr kumimoji="1" lang="en-US" altLang="ja-JP" smtClean="0"/>
              <a:t>(C) Copyright by Carer Action Network</a:t>
            </a:r>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B177865-9539-4ED9-A603-791CAA837650}" type="datetime1">
              <a:rPr kumimoji="1" lang="ja-JP" altLang="en-US" smtClean="0"/>
              <a:t>2014/6/1</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kumimoji="1" lang="en-US" altLang="ja-JP" smtClean="0"/>
              <a:t>(C) Copyright by Carer Action Network</a:t>
            </a:r>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1407EF4-EA87-4438-B96E-DD076EBC64A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hyperlink" Target="https://www.makewav.es/yci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www.makewav.es/story/672970/title/ycifchampionsexperiencesofschoo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makewav.es/blog/670645/mediaskillsweekend"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3.hants.gov.uk/lear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kyokomochida1023@g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kyomo0403@i.softbank.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makewav.es/story/669952/title/ycifmediaskillsweekendinpictur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ildrenssociety.org.uk/sites/default/files/tcs/hidden_from_view_-_final.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hildrenssociety.org.uk/about-us/our-histo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7704" y="1484784"/>
            <a:ext cx="6910536" cy="1470025"/>
          </a:xfrm>
        </p:spPr>
        <p:txBody>
          <a:bodyPr>
            <a:normAutofit fontScale="90000"/>
          </a:bodyPr>
          <a:lstStyle/>
          <a:p>
            <a:r>
              <a:rPr kumimoji="1" lang="ja-JP" altLang="en-US" dirty="0" smtClean="0"/>
              <a:t>ケアラー・アクション・ネットワーク</a:t>
            </a:r>
            <a:r>
              <a:rPr kumimoji="1" lang="en-US" altLang="ja-JP" dirty="0" smtClean="0"/>
              <a:t/>
            </a:r>
            <a:br>
              <a:rPr kumimoji="1" lang="en-US" altLang="ja-JP" dirty="0" smtClean="0"/>
            </a:br>
            <a:r>
              <a:rPr kumimoji="1" lang="en-US" altLang="ja-JP" dirty="0" err="1" smtClean="0"/>
              <a:t>Carer</a:t>
            </a:r>
            <a:r>
              <a:rPr kumimoji="1" lang="en-US" altLang="ja-JP" dirty="0" smtClean="0"/>
              <a:t> Action Network(CAN)</a:t>
            </a:r>
            <a:br>
              <a:rPr kumimoji="1" lang="en-US" altLang="ja-JP" dirty="0" smtClean="0"/>
            </a:br>
            <a:r>
              <a:rPr kumimoji="1" lang="en-US" altLang="ja-JP" dirty="0" smtClean="0"/>
              <a:t/>
            </a:r>
            <a:br>
              <a:rPr kumimoji="1" lang="en-US" altLang="ja-JP" dirty="0" smtClean="0"/>
            </a:br>
            <a:r>
              <a:rPr lang="ja-JP" altLang="en-US" dirty="0" smtClean="0"/>
              <a:t>英国</a:t>
            </a:r>
            <a:r>
              <a:rPr lang="en-US" altLang="ja-JP" dirty="0" smtClean="0"/>
              <a:t>Children’s Society (</a:t>
            </a:r>
            <a:r>
              <a:rPr lang="ja-JP" altLang="en-US" dirty="0"/>
              <a:t>子ども協会</a:t>
            </a:r>
            <a:r>
              <a:rPr lang="ja-JP" altLang="en-US" dirty="0" smtClean="0"/>
              <a:t>）</a:t>
            </a:r>
            <a:r>
              <a:rPr lang="en-US" altLang="ja-JP" dirty="0" smtClean="0"/>
              <a:t/>
            </a:r>
            <a:br>
              <a:rPr lang="en-US" altLang="ja-JP" dirty="0" smtClean="0"/>
            </a:br>
            <a:r>
              <a:rPr lang="ja-JP" altLang="en-US" dirty="0" smtClean="0"/>
              <a:t>の視察</a:t>
            </a:r>
            <a:r>
              <a:rPr lang="ja-JP" altLang="en-US" dirty="0"/>
              <a:t>を終えて</a:t>
            </a:r>
            <a:endParaRPr kumimoji="1" lang="ja-JP" altLang="en-US" dirty="0"/>
          </a:p>
        </p:txBody>
      </p:sp>
      <p:sp>
        <p:nvSpPr>
          <p:cNvPr id="3" name="サブタイトル 2"/>
          <p:cNvSpPr>
            <a:spLocks noGrp="1"/>
          </p:cNvSpPr>
          <p:nvPr>
            <p:ph type="subTitle" idx="1"/>
          </p:nvPr>
        </p:nvSpPr>
        <p:spPr/>
        <p:txBody>
          <a:bodyPr>
            <a:normAutofit lnSpcReduction="10000"/>
          </a:bodyPr>
          <a:lstStyle/>
          <a:p>
            <a:r>
              <a:rPr kumimoji="1" lang="ja-JP" altLang="en-US" dirty="0" smtClean="0"/>
              <a:t>２０１４年４月２６日</a:t>
            </a:r>
            <a:endParaRPr kumimoji="1" lang="en-US" altLang="ja-JP" dirty="0" smtClean="0"/>
          </a:p>
          <a:p>
            <a:r>
              <a:rPr lang="ja-JP" altLang="en-US" dirty="0" smtClean="0"/>
              <a:t>持田　恭子　　</a:t>
            </a:r>
            <a:r>
              <a:rPr lang="en-US" altLang="ja-JP" dirty="0" smtClean="0"/>
              <a:t>(Kyoko MOCHIDA)</a:t>
            </a:r>
          </a:p>
          <a:p>
            <a:r>
              <a:rPr kumimoji="1" lang="ja-JP" altLang="en-US" dirty="0" smtClean="0"/>
              <a:t>ケアラー・アクション・ネットワーク</a:t>
            </a:r>
            <a:r>
              <a:rPr kumimoji="1" lang="en-US" altLang="ja-JP" dirty="0" smtClean="0"/>
              <a:t>(CAN)</a:t>
            </a:r>
            <a:r>
              <a:rPr lang="ja-JP" altLang="en-US" dirty="0" smtClean="0"/>
              <a:t>代表</a:t>
            </a:r>
            <a:endParaRPr kumimoji="1" lang="en-US" altLang="ja-JP" dirty="0" smtClean="0"/>
          </a:p>
          <a:p>
            <a:r>
              <a:rPr lang="ja-JP" altLang="en-US" dirty="0"/>
              <a:t>　</a:t>
            </a:r>
            <a:r>
              <a:rPr lang="ja-JP" altLang="en-US" dirty="0" smtClean="0"/>
              <a:t>　　　　　　　　　　　　　　　　　　　　　　　　　　　　　　　　　</a:t>
            </a:r>
            <a:r>
              <a:rPr lang="en-US" altLang="ja-JP" dirty="0" smtClean="0"/>
              <a:t>Ver.</a:t>
            </a:r>
            <a:r>
              <a:rPr lang="ja-JP" altLang="en-US" dirty="0" smtClean="0"/>
              <a:t>６</a:t>
            </a:r>
            <a:endParaRPr kumimoji="1" lang="ja-JP" altLang="en-US" dirty="0"/>
          </a:p>
        </p:txBody>
      </p:sp>
      <p:sp>
        <p:nvSpPr>
          <p:cNvPr id="4" name="スライド番号プレースホルダー 3"/>
          <p:cNvSpPr>
            <a:spLocks noGrp="1"/>
          </p:cNvSpPr>
          <p:nvPr>
            <p:ph type="sldNum" sz="quarter" idx="12"/>
          </p:nvPr>
        </p:nvSpPr>
        <p:spPr/>
        <p:txBody>
          <a:bodyPr/>
          <a:lstStyle/>
          <a:p>
            <a:fld id="{E1407EF4-EA87-4438-B96E-DD076EBC64A4}"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a:xfrm rot="5400000">
            <a:off x="6799242" y="3903643"/>
            <a:ext cx="4213653" cy="384048"/>
          </a:xfrm>
        </p:spPr>
        <p:txBody>
          <a:bodyPr/>
          <a:lstStyle/>
          <a:p>
            <a:r>
              <a:rPr kumimoji="1" lang="en-US" altLang="ja-JP" smtClean="0"/>
              <a:t>(C) Copyright by Carer Action Network</a:t>
            </a:r>
            <a:endParaRPr kumimoji="1" lang="ja-JP" altLang="en-US" dirty="0"/>
          </a:p>
        </p:txBody>
      </p:sp>
    </p:spTree>
    <p:extLst>
      <p:ext uri="{BB962C8B-B14F-4D97-AF65-F5344CB8AC3E}">
        <p14:creationId xmlns:p14="http://schemas.microsoft.com/office/powerpoint/2010/main" val="704516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4595" y="247501"/>
            <a:ext cx="8229600" cy="1143000"/>
          </a:xfrm>
        </p:spPr>
        <p:txBody>
          <a:bodyPr>
            <a:normAutofit/>
          </a:bodyPr>
          <a:lstStyle/>
          <a:p>
            <a:r>
              <a:rPr lang="ja-JP" altLang="en-US" dirty="0" smtClean="0"/>
              <a:t>英国ヤングケアラー支援</a:t>
            </a:r>
            <a:r>
              <a:rPr lang="ja-JP" altLang="en-US" dirty="0"/>
              <a:t>の</a:t>
            </a:r>
            <a:r>
              <a:rPr lang="ja-JP" altLang="en-US" dirty="0" smtClean="0"/>
              <a:t>具体例</a:t>
            </a:r>
            <a:r>
              <a:rPr lang="en-US" altLang="ja-JP" dirty="0" smtClean="0"/>
              <a:t/>
            </a:r>
            <a:br>
              <a:rPr lang="en-US" altLang="ja-JP" dirty="0" smtClean="0"/>
            </a:br>
            <a:r>
              <a:rPr lang="en-US" altLang="ja-JP" dirty="0"/>
              <a:t>Young </a:t>
            </a:r>
            <a:r>
              <a:rPr lang="en-US" altLang="ja-JP" dirty="0" err="1"/>
              <a:t>Carers</a:t>
            </a:r>
            <a:r>
              <a:rPr lang="en-US" altLang="ja-JP" dirty="0"/>
              <a:t> in Focus (</a:t>
            </a:r>
            <a:r>
              <a:rPr lang="en-US" altLang="ja-JP" dirty="0" err="1"/>
              <a:t>YCiF</a:t>
            </a:r>
            <a:r>
              <a:rPr lang="en-US" altLang="ja-JP" dirty="0"/>
              <a:t>)</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17430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コンテンツ プレースホルダー 2"/>
          <p:cNvSpPr txBox="1">
            <a:spLocks/>
          </p:cNvSpPr>
          <p:nvPr/>
        </p:nvSpPr>
        <p:spPr>
          <a:xfrm>
            <a:off x="539552" y="1556792"/>
            <a:ext cx="8136904" cy="478048"/>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marL="0" indent="0">
              <a:buNone/>
            </a:pP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２</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b="1" dirty="0">
                <a:latin typeface="Arial Unicode MS" panose="020B0604020202020204" pitchFamily="50" charset="-128"/>
                <a:ea typeface="Arial Unicode MS" panose="020B0604020202020204" pitchFamily="50" charset="-128"/>
                <a:cs typeface="Arial Unicode MS" panose="020B0604020202020204" pitchFamily="50" charset="-128"/>
              </a:rPr>
              <a:t>ヤングケアラーズ・イン・フォーカス </a:t>
            </a: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https</a:t>
            </a:r>
            <a:r>
              <a:rPr lang="en-US" altLang="ja-JP" sz="1800" dirty="0">
                <a:latin typeface="Arial Unicode MS" panose="020B0604020202020204" pitchFamily="50" charset="-128"/>
                <a:ea typeface="Arial Unicode MS" panose="020B0604020202020204" pitchFamily="50" charset="-128"/>
                <a:cs typeface="Arial Unicode MS" panose="020B0604020202020204" pitchFamily="50" charset="-128"/>
              </a:rPr>
              <a:t>://www.makewav.es/ycif</a:t>
            </a:r>
            <a:endPar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buFont typeface="Wingdings"/>
              <a:buNone/>
            </a:pPr>
            <a:endParaRPr lang="en-US" altLang="ja-JP" dirty="0" smtClean="0"/>
          </a:p>
          <a:p>
            <a:endParaRPr lang="en-US" altLang="ja-JP" sz="3600" dirty="0" smtClean="0"/>
          </a:p>
          <a:p>
            <a:endParaRPr lang="en-US" altLang="ja-JP" sz="3600" dirty="0" smtClean="0"/>
          </a:p>
          <a:p>
            <a:endParaRPr lang="en-US" altLang="ja-JP" dirty="0" smtClean="0"/>
          </a:p>
          <a:p>
            <a:endParaRPr lang="en-US" altLang="ja-JP" dirty="0" smtClean="0"/>
          </a:p>
          <a:p>
            <a:endParaRPr lang="ja-JP" alt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034840"/>
            <a:ext cx="3179763"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196" y="4221088"/>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2612" y="4182988"/>
            <a:ext cx="1752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0221" y="5517232"/>
            <a:ext cx="12763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3438" y="5591472"/>
            <a:ext cx="10287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コンテンツ プレースホルダー 2"/>
          <p:cNvSpPr txBox="1">
            <a:spLocks/>
          </p:cNvSpPr>
          <p:nvPr/>
        </p:nvSpPr>
        <p:spPr>
          <a:xfrm>
            <a:off x="691952" y="2034840"/>
            <a:ext cx="4528120" cy="2186247"/>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marL="0" indent="0">
              <a:buNone/>
            </a:pPr>
            <a:r>
              <a:rPr lang="ja-JP" altLang="en-US" dirty="0" smtClean="0"/>
              <a:t>・２０１４年２月に開設されたプロジェクト。</a:t>
            </a:r>
            <a:endParaRPr lang="en-US" altLang="ja-JP" dirty="0" smtClean="0"/>
          </a:p>
          <a:p>
            <a:pPr marL="0" indent="0">
              <a:buNone/>
            </a:pPr>
            <a:r>
              <a:rPr lang="ja-JP" altLang="en-US" dirty="0" smtClean="0"/>
              <a:t>・２０１６年まで継続予定。</a:t>
            </a:r>
            <a:endParaRPr lang="en-US" altLang="ja-JP" dirty="0" smtClean="0"/>
          </a:p>
          <a:p>
            <a:pPr marL="0" indent="0">
              <a:buNone/>
            </a:pPr>
            <a:r>
              <a:rPr lang="ja-JP" altLang="en-US" dirty="0" smtClean="0"/>
              <a:t>・宝くじ協会と子供協会の共同事業。</a:t>
            </a:r>
            <a:endParaRPr lang="en-US" altLang="ja-JP" dirty="0" smtClean="0"/>
          </a:p>
          <a:p>
            <a:pPr marL="0" indent="0">
              <a:buNone/>
            </a:pPr>
            <a:r>
              <a:rPr lang="ja-JP" altLang="en-US" dirty="0" smtClean="0"/>
              <a:t>・他にも、</a:t>
            </a:r>
            <a:r>
              <a:rPr lang="en-US" altLang="ja-JP" dirty="0" err="1" smtClean="0"/>
              <a:t>YMCAFairthorne</a:t>
            </a:r>
            <a:r>
              <a:rPr lang="ja-JP" altLang="en-US" dirty="0" smtClean="0"/>
              <a:t>グループや、</a:t>
            </a:r>
            <a:r>
              <a:rPr lang="en-US" altLang="ja-JP" dirty="0" err="1" smtClean="0"/>
              <a:t>DigitalMe</a:t>
            </a:r>
            <a:r>
              <a:rPr lang="ja-JP" altLang="en-US" dirty="0" err="1" smtClean="0"/>
              <a:t>、</a:t>
            </a:r>
            <a:r>
              <a:rPr lang="en-US" altLang="ja-JP" dirty="0" err="1" smtClean="0"/>
              <a:t>Rething</a:t>
            </a:r>
            <a:r>
              <a:rPr lang="en-US" altLang="ja-JP" dirty="0" smtClean="0"/>
              <a:t> Mental Illness</a:t>
            </a:r>
            <a:r>
              <a:rPr lang="ja-JP" altLang="en-US" dirty="0" err="1" smtClean="0"/>
              <a:t>、</a:t>
            </a:r>
            <a:r>
              <a:rPr lang="en-US" altLang="ja-JP" dirty="0" smtClean="0"/>
              <a:t>The Fatherhood Institute</a:t>
            </a:r>
            <a:r>
              <a:rPr lang="ja-JP" altLang="en-US" dirty="0" smtClean="0"/>
              <a:t>などがパートナーとして出資して参加しているプログラム。</a:t>
            </a:r>
            <a:endParaRPr lang="en-US" altLang="ja-JP" dirty="0" smtClean="0"/>
          </a:p>
          <a:p>
            <a:endParaRPr lang="en-US" altLang="ja-JP" sz="3600" dirty="0" smtClean="0"/>
          </a:p>
          <a:p>
            <a:endParaRPr lang="en-US" altLang="ja-JP" sz="3600" dirty="0" smtClean="0"/>
          </a:p>
          <a:p>
            <a:endParaRPr lang="en-US" altLang="ja-JP" dirty="0" smtClean="0"/>
          </a:p>
          <a:p>
            <a:endParaRPr lang="en-US" altLang="ja-JP" dirty="0" smtClean="0"/>
          </a:p>
          <a:p>
            <a:endParaRPr lang="ja-JP" altLang="en-US" dirty="0"/>
          </a:p>
        </p:txBody>
      </p:sp>
      <p:sp>
        <p:nvSpPr>
          <p:cNvPr id="16" name="コンテンツ プレースホルダー 2"/>
          <p:cNvSpPr txBox="1">
            <a:spLocks/>
          </p:cNvSpPr>
          <p:nvPr/>
        </p:nvSpPr>
        <p:spPr>
          <a:xfrm>
            <a:off x="724744" y="4099123"/>
            <a:ext cx="4495452" cy="2453729"/>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marL="0" indent="0">
              <a:buNone/>
            </a:pPr>
            <a:r>
              <a:rPr lang="ja-JP" altLang="en-US" sz="1900" dirty="0" smtClean="0"/>
              <a:t>・この四年間で２００人の</a:t>
            </a:r>
            <a:r>
              <a:rPr lang="en-US" altLang="ja-JP" sz="1900" dirty="0" smtClean="0"/>
              <a:t>YC</a:t>
            </a:r>
            <a:r>
              <a:rPr lang="ja-JP" altLang="en-US" sz="1900" dirty="0" smtClean="0"/>
              <a:t>チャンピオンがワークショップやトレーニングに参加して、</a:t>
            </a:r>
            <a:r>
              <a:rPr lang="en-US" altLang="ja-JP" sz="1900" dirty="0" smtClean="0"/>
              <a:t/>
            </a:r>
            <a:br>
              <a:rPr lang="en-US" altLang="ja-JP" sz="1900" dirty="0" smtClean="0"/>
            </a:br>
            <a:r>
              <a:rPr lang="ja-JP" altLang="en-US" sz="1900" dirty="0" smtClean="0"/>
              <a:t>スキルを向上させ、子供たちに持続性と、</a:t>
            </a:r>
            <a:r>
              <a:rPr lang="en-US" altLang="ja-JP" sz="1900" dirty="0" smtClean="0"/>
              <a:t/>
            </a:r>
            <a:br>
              <a:rPr lang="en-US" altLang="ja-JP" sz="1900" dirty="0" smtClean="0"/>
            </a:br>
            <a:r>
              <a:rPr lang="ja-JP" altLang="en-US" sz="1900" dirty="0" smtClean="0"/>
              <a:t>自信を持たせることを目的としている。</a:t>
            </a:r>
            <a:endParaRPr lang="en-US" altLang="ja-JP" sz="1900" dirty="0" smtClean="0"/>
          </a:p>
          <a:p>
            <a:pPr marL="0" indent="0">
              <a:buNone/>
            </a:pPr>
            <a:endParaRPr lang="en-US" altLang="ja-JP" sz="1900" dirty="0" smtClean="0"/>
          </a:p>
          <a:p>
            <a:pPr marL="0" indent="0">
              <a:buNone/>
            </a:pPr>
            <a:r>
              <a:rPr lang="ja-JP" altLang="en-US" sz="1900" dirty="0" smtClean="0"/>
              <a:t>・彼ら</a:t>
            </a:r>
            <a:r>
              <a:rPr lang="ja-JP" altLang="en-US" sz="1900" dirty="0"/>
              <a:t>は</a:t>
            </a:r>
            <a:r>
              <a:rPr lang="ja-JP" altLang="en-US" sz="1900" dirty="0" smtClean="0"/>
              <a:t>、国や地方レベルで支援されており、ヤングケアラーとしての意識を高め</a:t>
            </a:r>
            <a:r>
              <a:rPr lang="ja-JP" altLang="en-US" sz="1900" dirty="0"/>
              <a:t>、全国</a:t>
            </a:r>
            <a:r>
              <a:rPr lang="ja-JP" altLang="en-US" sz="1900" dirty="0" smtClean="0"/>
              <a:t>のヤングケアラーの生活</a:t>
            </a:r>
            <a:r>
              <a:rPr lang="ja-JP" altLang="en-US" sz="1900" dirty="0"/>
              <a:t>に肯定的</a:t>
            </a:r>
            <a:r>
              <a:rPr lang="ja-JP" altLang="en-US" sz="1900" dirty="0" smtClean="0"/>
              <a:t>な印象を</a:t>
            </a:r>
            <a:r>
              <a:rPr lang="en-US" altLang="ja-JP" sz="1900" dirty="0" smtClean="0"/>
              <a:t/>
            </a:r>
            <a:br>
              <a:rPr lang="en-US" altLang="ja-JP" sz="1900" dirty="0" smtClean="0"/>
            </a:br>
            <a:r>
              <a:rPr lang="ja-JP" altLang="en-US" sz="1900" dirty="0" smtClean="0"/>
              <a:t>与えている　</a:t>
            </a:r>
            <a:r>
              <a:rPr lang="en-US" altLang="ja-JP" sz="1900" dirty="0" smtClean="0"/>
              <a:t>(</a:t>
            </a:r>
            <a:r>
              <a:rPr lang="ja-JP" altLang="en-US" sz="1900" dirty="0" smtClean="0"/>
              <a:t>子供たちの参加費は無料）</a:t>
            </a:r>
            <a:endParaRPr lang="en-US" altLang="ja-JP" sz="3600" dirty="0" smtClean="0"/>
          </a:p>
          <a:p>
            <a:endParaRPr lang="en-US" altLang="ja-JP" dirty="0" smtClean="0"/>
          </a:p>
          <a:p>
            <a:endParaRPr lang="en-US" altLang="ja-JP" dirty="0" smtClean="0"/>
          </a:p>
          <a:p>
            <a:endParaRPr lang="ja-JP" altLang="en-US" dirty="0"/>
          </a:p>
        </p:txBody>
      </p:sp>
      <p:sp>
        <p:nvSpPr>
          <p:cNvPr id="5" name="正方形/長方形 4"/>
          <p:cNvSpPr/>
          <p:nvPr/>
        </p:nvSpPr>
        <p:spPr>
          <a:xfrm>
            <a:off x="467544" y="1412776"/>
            <a:ext cx="8208912" cy="5040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5"/>
          </p:nvPr>
        </p:nvSpPr>
        <p:spPr/>
        <p:txBody>
          <a:bodyPr/>
          <a:lstStyle/>
          <a:p>
            <a:fld id="{E1407EF4-EA87-4438-B96E-DD076EBC64A4}" type="slidenum">
              <a:rPr kumimoji="1" lang="ja-JP" altLang="en-US" smtClean="0"/>
              <a:t>10</a:t>
            </a:fld>
            <a:endParaRPr kumimoji="1" lang="ja-JP" altLang="en-US"/>
          </a:p>
        </p:txBody>
      </p:sp>
      <p:sp>
        <p:nvSpPr>
          <p:cNvPr id="4" name="フッター プレースホルダー 3"/>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4055446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676" y="188640"/>
            <a:ext cx="8568952" cy="1143000"/>
          </a:xfrm>
        </p:spPr>
        <p:txBody>
          <a:bodyPr>
            <a:normAutofit fontScale="90000"/>
          </a:bodyPr>
          <a:lstStyle/>
          <a:p>
            <a:r>
              <a:rPr lang="ja-JP" altLang="en-US" b="1" dirty="0" smtClean="0"/>
              <a:t>ヤングケアラーインフォーカス　　研修の詳細</a:t>
            </a:r>
            <a:r>
              <a:rPr lang="ja-JP" altLang="en-US" b="1" dirty="0"/>
              <a:t/>
            </a:r>
            <a:br>
              <a:rPr lang="ja-JP" altLang="en-US" b="1" dirty="0"/>
            </a:br>
            <a:r>
              <a:rPr lang="ja-JP" altLang="en-US" sz="2800" b="1" dirty="0" smtClean="0"/>
              <a:t>メディアスキルズ　・ウィークエンド　２０１４年 ３月７日～９日</a:t>
            </a:r>
            <a:endParaRPr kumimoji="1" lang="ja-JP" altLang="en-US" sz="2800" dirty="0"/>
          </a:p>
        </p:txBody>
      </p:sp>
      <p:sp>
        <p:nvSpPr>
          <p:cNvPr id="6" name="テキスト ボックス 5"/>
          <p:cNvSpPr txBox="1"/>
          <p:nvPr/>
        </p:nvSpPr>
        <p:spPr>
          <a:xfrm>
            <a:off x="461814" y="4293096"/>
            <a:ext cx="7920880" cy="2277547"/>
          </a:xfrm>
          <a:prstGeom prst="rect">
            <a:avLst/>
          </a:prstGeom>
          <a:noFill/>
        </p:spPr>
        <p:txBody>
          <a:bodyPr wrap="square" rtlCol="0">
            <a:spAutoFit/>
          </a:bodyPr>
          <a:lstStyle/>
          <a:p>
            <a:r>
              <a:rPr kumimoji="1" lang="ja-JP" altLang="en-US" b="1" dirty="0" smtClean="0"/>
              <a:t>★子供たちに与えられたミッション・タスク</a:t>
            </a:r>
            <a:endParaRPr kumimoji="1" lang="en-US" altLang="ja-JP" b="1" dirty="0" smtClean="0"/>
          </a:p>
          <a:p>
            <a:r>
              <a:rPr lang="en-US" altLang="ja-JP" dirty="0" smtClean="0"/>
              <a:t>-</a:t>
            </a:r>
            <a:r>
              <a:rPr lang="ja-JP" altLang="en-US" dirty="0" smtClean="0"/>
              <a:t>　 ２インタビューを含むビデオを作成する（</a:t>
            </a:r>
            <a:r>
              <a:rPr lang="en-US" altLang="ja-JP" dirty="0" err="1" smtClean="0"/>
              <a:t>iPAD</a:t>
            </a:r>
            <a:r>
              <a:rPr lang="ja-JP" altLang="en-US" dirty="0" smtClean="0"/>
              <a:t>を使ったショートビデオ制作）</a:t>
            </a:r>
            <a:endParaRPr lang="en-US" altLang="ja-JP" dirty="0" smtClean="0"/>
          </a:p>
          <a:p>
            <a:pPr marL="285750" indent="-285750">
              <a:buFontTx/>
              <a:buChar char="-"/>
            </a:pPr>
            <a:r>
              <a:rPr kumimoji="1" lang="ja-JP" altLang="en-US" dirty="0" smtClean="0"/>
              <a:t>プロジェクトの目的に沿う内容をそれぞれのグループで</a:t>
            </a:r>
            <a:r>
              <a:rPr lang="ja-JP" altLang="en-US" dirty="0" smtClean="0"/>
              <a:t>構築</a:t>
            </a:r>
            <a:r>
              <a:rPr lang="ja-JP" altLang="en-US" dirty="0"/>
              <a:t>する</a:t>
            </a:r>
            <a:endParaRPr kumimoji="1" lang="en-US" altLang="ja-JP" dirty="0" smtClean="0"/>
          </a:p>
          <a:p>
            <a:pPr marL="285750" indent="-285750">
              <a:buFontTx/>
              <a:buChar char="-"/>
            </a:pPr>
            <a:r>
              <a:rPr lang="ja-JP" altLang="en-US" dirty="0" smtClean="0"/>
              <a:t>ヤングケアラー</a:t>
            </a:r>
            <a:r>
              <a:rPr lang="ja-JP" altLang="en-US" dirty="0"/>
              <a:t>に向けて</a:t>
            </a:r>
            <a:r>
              <a:rPr lang="ja-JP" altLang="en-US" dirty="0" smtClean="0"/>
              <a:t>のメッセージ</a:t>
            </a:r>
            <a:r>
              <a:rPr lang="ja-JP" altLang="en-US" dirty="0"/>
              <a:t>を</a:t>
            </a:r>
            <a:r>
              <a:rPr lang="ja-JP" altLang="en-US" dirty="0" smtClean="0"/>
              <a:t>入れること</a:t>
            </a:r>
            <a:endParaRPr lang="en-US" altLang="ja-JP" dirty="0" smtClean="0"/>
          </a:p>
          <a:p>
            <a:pPr marL="285750" indent="-285750">
              <a:buFontTx/>
              <a:buChar char="-"/>
            </a:pPr>
            <a:r>
              <a:rPr lang="en-US" altLang="ja-JP" dirty="0">
                <a:hlinkClick r:id="rId3"/>
              </a:rPr>
              <a:t>https://</a:t>
            </a:r>
            <a:r>
              <a:rPr lang="en-US" altLang="ja-JP" dirty="0" smtClean="0">
                <a:hlinkClick r:id="rId3"/>
              </a:rPr>
              <a:t>www.makewav.es/ycif</a:t>
            </a:r>
            <a:r>
              <a:rPr lang="ja-JP" altLang="en-US" dirty="0" smtClean="0"/>
              <a:t>　</a:t>
            </a:r>
            <a:r>
              <a:rPr lang="en-US" altLang="ja-JP" dirty="0" smtClean="0"/>
              <a:t/>
            </a:r>
            <a:br>
              <a:rPr lang="en-US" altLang="ja-JP" dirty="0" smtClean="0"/>
            </a:br>
            <a:r>
              <a:rPr lang="ja-JP" altLang="en-US" dirty="0" smtClean="0"/>
              <a:t>実際に制作したビデオが紹介されています</a:t>
            </a:r>
            <a:endParaRPr lang="en-US" altLang="ja-JP" dirty="0" smtClean="0"/>
          </a:p>
          <a:p>
            <a:r>
              <a:rPr lang="ja-JP" altLang="en-US" sz="1600" dirty="0" smtClean="0"/>
              <a:t>　　</a:t>
            </a:r>
            <a:r>
              <a:rPr lang="en-US" altLang="ja-JP" sz="1600" dirty="0" smtClean="0">
                <a:hlinkClick r:id="rId4"/>
              </a:rPr>
              <a:t>https</a:t>
            </a:r>
            <a:r>
              <a:rPr lang="en-US" altLang="ja-JP" sz="1600" dirty="0">
                <a:hlinkClick r:id="rId4"/>
              </a:rPr>
              <a:t>://</a:t>
            </a:r>
            <a:r>
              <a:rPr lang="en-US" altLang="ja-JP" sz="1600" dirty="0" smtClean="0">
                <a:hlinkClick r:id="rId4"/>
              </a:rPr>
              <a:t>www.makewav.es/story/672970/title/ycifchampionsexperiencesofschool</a:t>
            </a:r>
            <a:r>
              <a:rPr lang="en-US" altLang="ja-JP" sz="1600" dirty="0" smtClean="0"/>
              <a:t/>
            </a:r>
            <a:br>
              <a:rPr lang="en-US" altLang="ja-JP" sz="1600" dirty="0" smtClean="0"/>
            </a:br>
            <a:endParaRPr kumimoji="1" lang="ja-JP" altLang="en-US"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564" y="1419940"/>
            <a:ext cx="4028690" cy="267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Kyoko\Pictures\新しいフォルダー\DSC062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7824" y="1407728"/>
            <a:ext cx="4032448" cy="267954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5"/>
          </p:nvPr>
        </p:nvSpPr>
        <p:spPr/>
        <p:txBody>
          <a:bodyPr/>
          <a:lstStyle/>
          <a:p>
            <a:fld id="{E1407EF4-EA87-4438-B96E-DD076EBC64A4}" type="slidenum">
              <a:rPr kumimoji="1" lang="ja-JP" altLang="en-US" smtClean="0"/>
              <a:t>11</a:t>
            </a:fld>
            <a:endParaRPr kumimoji="1" lang="ja-JP" altLang="en-US"/>
          </a:p>
        </p:txBody>
      </p:sp>
      <p:sp>
        <p:nvSpPr>
          <p:cNvPr id="4" name="フッター プレースホルダー 3"/>
          <p:cNvSpPr>
            <a:spLocks noGrp="1"/>
          </p:cNvSpPr>
          <p:nvPr>
            <p:ph type="ftr" sz="quarter" idx="16"/>
          </p:nvPr>
        </p:nvSpPr>
        <p:spPr/>
        <p:txBody>
          <a:bodyPr/>
          <a:lstStyle/>
          <a:p>
            <a:r>
              <a:rPr kumimoji="1" lang="en-US" altLang="ja-JP" smtClean="0"/>
              <a:t>(C) Copyright by Carer Action Network</a:t>
            </a:r>
            <a:endParaRPr kumimoji="1" lang="ja-JP" altLang="en-US"/>
          </a:p>
        </p:txBody>
      </p:sp>
      <p:sp>
        <p:nvSpPr>
          <p:cNvPr id="9" name="テキスト ボックス 8"/>
          <p:cNvSpPr txBox="1"/>
          <p:nvPr/>
        </p:nvSpPr>
        <p:spPr>
          <a:xfrm>
            <a:off x="1389472" y="2387855"/>
            <a:ext cx="3168352" cy="369332"/>
          </a:xfrm>
          <a:prstGeom prst="rect">
            <a:avLst/>
          </a:prstGeom>
          <a:noFill/>
        </p:spPr>
        <p:txBody>
          <a:bodyPr wrap="square" rtlCol="0">
            <a:spAutoFit/>
          </a:bodyPr>
          <a:lstStyle/>
          <a:p>
            <a:r>
              <a:rPr lang="ja-JP" altLang="en-US" b="1" dirty="0" smtClean="0">
                <a:solidFill>
                  <a:schemeClr val="bg1">
                    <a:lumMod val="95000"/>
                  </a:schemeClr>
                </a:solidFill>
              </a:rPr>
              <a:t>会場のエントランス</a:t>
            </a:r>
            <a:r>
              <a:rPr lang="en-US" altLang="ja-JP" b="1" dirty="0" smtClean="0">
                <a:solidFill>
                  <a:schemeClr val="bg1">
                    <a:lumMod val="95000"/>
                  </a:schemeClr>
                </a:solidFill>
              </a:rPr>
              <a:t>(</a:t>
            </a:r>
            <a:r>
              <a:rPr lang="ja-JP" altLang="en-US" b="1" dirty="0" smtClean="0">
                <a:solidFill>
                  <a:schemeClr val="bg1">
                    <a:lumMod val="95000"/>
                  </a:schemeClr>
                </a:solidFill>
              </a:rPr>
              <a:t>入口）</a:t>
            </a:r>
            <a:endParaRPr kumimoji="1" lang="ja-JP" altLang="en-US" b="1" dirty="0">
              <a:solidFill>
                <a:schemeClr val="bg1">
                  <a:lumMod val="95000"/>
                </a:schemeClr>
              </a:solidFill>
            </a:endParaRPr>
          </a:p>
        </p:txBody>
      </p:sp>
      <p:sp>
        <p:nvSpPr>
          <p:cNvPr id="11" name="テキスト ボックス 10"/>
          <p:cNvSpPr txBox="1"/>
          <p:nvPr/>
        </p:nvSpPr>
        <p:spPr>
          <a:xfrm>
            <a:off x="4644008" y="1628800"/>
            <a:ext cx="3168352" cy="369332"/>
          </a:xfrm>
          <a:prstGeom prst="rect">
            <a:avLst/>
          </a:prstGeom>
          <a:noFill/>
        </p:spPr>
        <p:txBody>
          <a:bodyPr wrap="square" rtlCol="0">
            <a:spAutoFit/>
          </a:bodyPr>
          <a:lstStyle/>
          <a:p>
            <a:r>
              <a:rPr lang="ja-JP" altLang="en-US" b="1" dirty="0" smtClean="0">
                <a:solidFill>
                  <a:schemeClr val="bg1">
                    <a:lumMod val="95000"/>
                  </a:schemeClr>
                </a:solidFill>
              </a:rPr>
              <a:t>トレーニング</a:t>
            </a:r>
            <a:r>
              <a:rPr lang="ja-JP" altLang="en-US" b="1" dirty="0">
                <a:solidFill>
                  <a:schemeClr val="bg1">
                    <a:lumMod val="95000"/>
                  </a:schemeClr>
                </a:solidFill>
              </a:rPr>
              <a:t>風景</a:t>
            </a:r>
            <a:endParaRPr kumimoji="1" lang="ja-JP" altLang="en-US" b="1" dirty="0">
              <a:solidFill>
                <a:schemeClr val="bg1">
                  <a:lumMod val="95000"/>
                </a:schemeClr>
              </a:solidFill>
            </a:endParaRPr>
          </a:p>
        </p:txBody>
      </p:sp>
    </p:spTree>
    <p:extLst>
      <p:ext uri="{BB962C8B-B14F-4D97-AF65-F5344CB8AC3E}">
        <p14:creationId xmlns:p14="http://schemas.microsoft.com/office/powerpoint/2010/main" val="498867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676" y="188640"/>
            <a:ext cx="8568952" cy="1143000"/>
          </a:xfrm>
        </p:spPr>
        <p:txBody>
          <a:bodyPr>
            <a:normAutofit fontScale="90000"/>
          </a:bodyPr>
          <a:lstStyle/>
          <a:p>
            <a:r>
              <a:rPr lang="ja-JP" altLang="en-US" b="1" dirty="0" smtClean="0"/>
              <a:t>ヤングケアラーインフォーカス　　研修内容</a:t>
            </a:r>
            <a:r>
              <a:rPr lang="ja-JP" altLang="en-US" b="1" dirty="0"/>
              <a:t/>
            </a:r>
            <a:br>
              <a:rPr lang="ja-JP" altLang="en-US" b="1" dirty="0"/>
            </a:br>
            <a:r>
              <a:rPr lang="ja-JP" altLang="en-US" sz="2800" b="1" dirty="0" smtClean="0"/>
              <a:t>メディアスキルズ　・ウィークエンド　２０１４年 ３月７日～９日</a:t>
            </a:r>
            <a:endParaRPr kumimoji="1" lang="ja-JP" altLang="en-US" sz="2800" dirty="0"/>
          </a:p>
        </p:txBody>
      </p:sp>
      <p:sp>
        <p:nvSpPr>
          <p:cNvPr id="6" name="テキスト ボックス 5"/>
          <p:cNvSpPr txBox="1"/>
          <p:nvPr/>
        </p:nvSpPr>
        <p:spPr>
          <a:xfrm>
            <a:off x="539552" y="1556792"/>
            <a:ext cx="7920880" cy="5078313"/>
          </a:xfrm>
          <a:prstGeom prst="rect">
            <a:avLst/>
          </a:prstGeom>
          <a:noFill/>
        </p:spPr>
        <p:txBody>
          <a:bodyPr wrap="square" rtlCol="0">
            <a:spAutoFit/>
          </a:bodyPr>
          <a:lstStyle/>
          <a:p>
            <a:r>
              <a:rPr lang="ja-JP" altLang="en-US" b="1" dirty="0" smtClean="0"/>
              <a:t>参加者：</a:t>
            </a:r>
            <a:r>
              <a:rPr lang="ja-JP" altLang="en-US" dirty="0" smtClean="0"/>
              <a:t>女子</a:t>
            </a:r>
            <a:r>
              <a:rPr lang="ja-JP" altLang="en-US" dirty="0"/>
              <a:t>１５名、男子５名参加。スタッフ３名、トレーナー１名</a:t>
            </a:r>
            <a:r>
              <a:rPr lang="ja-JP" altLang="en-US" dirty="0" smtClean="0"/>
              <a:t>他</a:t>
            </a:r>
            <a:endParaRPr lang="en-US" altLang="ja-JP" dirty="0"/>
          </a:p>
          <a:p>
            <a:r>
              <a:rPr lang="ja-JP" altLang="en-US" b="1" dirty="0" smtClean="0"/>
              <a:t>研修内容：</a:t>
            </a:r>
            <a:endParaRPr lang="en-US" altLang="ja-JP" b="1" dirty="0" smtClean="0"/>
          </a:p>
          <a:p>
            <a:r>
              <a:rPr lang="ja-JP" altLang="en-US" dirty="0" smtClean="0"/>
              <a:t>英国</a:t>
            </a:r>
            <a:r>
              <a:rPr lang="ja-JP" altLang="en-US" dirty="0"/>
              <a:t>各</a:t>
            </a:r>
            <a:r>
              <a:rPr lang="ja-JP" altLang="en-US" dirty="0" smtClean="0"/>
              <a:t>地域から参加した</a:t>
            </a:r>
            <a:r>
              <a:rPr lang="ja-JP" altLang="en-US" dirty="0" err="1" smtClean="0"/>
              <a:t>子供たちがが似た</a:t>
            </a:r>
            <a:r>
              <a:rPr lang="ja-JP" altLang="en-US" dirty="0" smtClean="0"/>
              <a:t>ような境遇の子供・若者と出逢い、</a:t>
            </a:r>
            <a:r>
              <a:rPr lang="en-US" altLang="ja-JP" dirty="0" smtClean="0"/>
              <a:t/>
            </a:r>
            <a:br>
              <a:rPr lang="en-US" altLang="ja-JP" dirty="0" smtClean="0"/>
            </a:br>
            <a:r>
              <a:rPr lang="ja-JP" altLang="en-US" dirty="0" smtClean="0"/>
              <a:t>話す機会を得る、特設トレーニングを受講する</a:t>
            </a:r>
            <a:endParaRPr lang="en-US" altLang="ja-JP" dirty="0" smtClean="0"/>
          </a:p>
          <a:p>
            <a:endParaRPr lang="en-US" altLang="ja-JP" dirty="0"/>
          </a:p>
          <a:p>
            <a:r>
              <a:rPr lang="ja-JP" altLang="en-US" dirty="0" smtClean="0"/>
              <a:t>メディア・スキルズ・ウィークエンドは、そのトレーニングプログラムの一部。</a:t>
            </a:r>
            <a:r>
              <a:rPr lang="en-US" altLang="ja-JP" dirty="0" smtClean="0"/>
              <a:t/>
            </a:r>
            <a:br>
              <a:rPr lang="en-US" altLang="ja-JP" dirty="0" smtClean="0"/>
            </a:br>
            <a:r>
              <a:rPr lang="ja-JP" altLang="en-US" dirty="0" smtClean="0"/>
              <a:t>インタビュー</a:t>
            </a:r>
            <a:r>
              <a:rPr lang="ja-JP" altLang="en-US" dirty="0"/>
              <a:t>の</a:t>
            </a:r>
            <a:r>
              <a:rPr lang="ja-JP" altLang="en-US" dirty="0" smtClean="0"/>
              <a:t>受け方やその手法、ショート・ビデオ制作、編集スキルなどを学ぶ。</a:t>
            </a:r>
            <a:endParaRPr lang="en-US" altLang="ja-JP" dirty="0" smtClean="0"/>
          </a:p>
          <a:p>
            <a:endParaRPr lang="en-US" altLang="ja-JP" dirty="0"/>
          </a:p>
          <a:p>
            <a:r>
              <a:rPr lang="ja-JP" altLang="en-US" dirty="0" smtClean="0"/>
              <a:t>気軽</a:t>
            </a:r>
            <a:r>
              <a:rPr lang="ja-JP" altLang="en-US" dirty="0"/>
              <a:t>に</a:t>
            </a:r>
            <a:r>
              <a:rPr lang="en-US" altLang="ja-JP" dirty="0"/>
              <a:t>SNS</a:t>
            </a:r>
            <a:r>
              <a:rPr lang="ja-JP" altLang="en-US" dirty="0" smtClean="0"/>
              <a:t>やアプリケーションを使いこなす現代</a:t>
            </a:r>
            <a:r>
              <a:rPr lang="ja-JP" altLang="en-US" dirty="0"/>
              <a:t>の子供</a:t>
            </a:r>
            <a:r>
              <a:rPr lang="ja-JP" altLang="en-US" dirty="0" smtClean="0"/>
              <a:t>たち</a:t>
            </a:r>
            <a:r>
              <a:rPr lang="ja-JP" altLang="en-US" dirty="0"/>
              <a:t>は</a:t>
            </a:r>
            <a:r>
              <a:rPr lang="ja-JP" altLang="en-US" dirty="0" smtClean="0"/>
              <a:t>、その利便性や</a:t>
            </a:r>
            <a:r>
              <a:rPr lang="en-US" altLang="ja-JP" dirty="0" smtClean="0"/>
              <a:t/>
            </a:r>
            <a:br>
              <a:rPr lang="en-US" altLang="ja-JP" dirty="0" smtClean="0"/>
            </a:br>
            <a:r>
              <a:rPr lang="ja-JP" altLang="en-US" dirty="0" smtClean="0"/>
              <a:t>効果だけではなく、ネット上の危険性も正しく学ぶ必要</a:t>
            </a:r>
            <a:r>
              <a:rPr lang="ja-JP" altLang="en-US" dirty="0"/>
              <a:t>がある。</a:t>
            </a:r>
            <a:endParaRPr lang="en-US" altLang="ja-JP" dirty="0" smtClean="0"/>
          </a:p>
          <a:p>
            <a:endParaRPr lang="en-US" altLang="ja-JP" dirty="0"/>
          </a:p>
          <a:p>
            <a:r>
              <a:rPr lang="ja-JP" altLang="en-US" dirty="0" smtClean="0"/>
              <a:t>学校のクラスメイト</a:t>
            </a:r>
            <a:r>
              <a:rPr lang="ja-JP" altLang="en-US" dirty="0"/>
              <a:t>との</a:t>
            </a:r>
            <a:r>
              <a:rPr lang="ja-JP" altLang="en-US" dirty="0" smtClean="0"/>
              <a:t>コミュニケーションや家庭の事情で勉強について行きづら</a:t>
            </a:r>
            <a:endParaRPr lang="en-US" altLang="ja-JP" dirty="0" smtClean="0"/>
          </a:p>
          <a:p>
            <a:r>
              <a:rPr lang="ja-JP" altLang="en-US" dirty="0" smtClean="0"/>
              <a:t>い子供たちは、専門的なトレーニングを受講することで自信が高まる効果がある。</a:t>
            </a:r>
            <a:endParaRPr lang="en-US" altLang="ja-JP" dirty="0" smtClean="0"/>
          </a:p>
          <a:p>
            <a:endParaRPr lang="ja-JP" altLang="en-US" b="1" dirty="0"/>
          </a:p>
          <a:p>
            <a:r>
              <a:rPr lang="ja-JP" altLang="en-US" b="1" dirty="0" smtClean="0"/>
              <a:t>研修スケジュール</a:t>
            </a:r>
            <a:endParaRPr lang="en-US" altLang="ja-JP" b="1" dirty="0" smtClean="0"/>
          </a:p>
          <a:p>
            <a:r>
              <a:rPr lang="ja-JP" altLang="en-US" b="1" dirty="0" smtClean="0"/>
              <a:t>１日目：</a:t>
            </a:r>
            <a:r>
              <a:rPr lang="ja-JP" altLang="en-US" dirty="0" smtClean="0"/>
              <a:t>自己紹介・トレーニングの内容について学ぶ</a:t>
            </a:r>
            <a:endParaRPr lang="en-US" altLang="ja-JP" dirty="0" smtClean="0"/>
          </a:p>
          <a:p>
            <a:r>
              <a:rPr lang="ja-JP" altLang="en-US" b="1" dirty="0" smtClean="0"/>
              <a:t>２日目：</a:t>
            </a:r>
            <a:r>
              <a:rPr lang="ja-JP" altLang="en-US" dirty="0" smtClean="0"/>
              <a:t>メディア研修・ショートビデオの内容をグループで構築・</a:t>
            </a:r>
            <a:r>
              <a:rPr lang="en-US" altLang="ja-JP" dirty="0" smtClean="0"/>
              <a:t>iPad</a:t>
            </a:r>
            <a:r>
              <a:rPr lang="ja-JP" altLang="en-US" dirty="0" smtClean="0"/>
              <a:t>による撮影</a:t>
            </a:r>
            <a:endParaRPr lang="en-US" altLang="ja-JP" dirty="0" smtClean="0"/>
          </a:p>
          <a:p>
            <a:r>
              <a:rPr lang="ja-JP" altLang="en-US" b="1" dirty="0" smtClean="0"/>
              <a:t>３日目：</a:t>
            </a:r>
            <a:r>
              <a:rPr lang="ja-JP" altLang="en-US" dirty="0" smtClean="0"/>
              <a:t>ショートビデオの制作、編集、発表</a:t>
            </a:r>
            <a:endParaRPr lang="ja-JP" altLang="en-US" dirty="0"/>
          </a:p>
        </p:txBody>
      </p:sp>
      <p:sp>
        <p:nvSpPr>
          <p:cNvPr id="3" name="スライド番号プレースホルダー 2"/>
          <p:cNvSpPr>
            <a:spLocks noGrp="1"/>
          </p:cNvSpPr>
          <p:nvPr>
            <p:ph type="sldNum" sz="quarter" idx="15"/>
          </p:nvPr>
        </p:nvSpPr>
        <p:spPr/>
        <p:txBody>
          <a:bodyPr/>
          <a:lstStyle/>
          <a:p>
            <a:fld id="{E1407EF4-EA87-4438-B96E-DD076EBC64A4}" type="slidenum">
              <a:rPr kumimoji="1" lang="ja-JP" altLang="en-US" smtClean="0"/>
              <a:t>12</a:t>
            </a:fld>
            <a:endParaRPr kumimoji="1" lang="ja-JP" altLang="en-US"/>
          </a:p>
        </p:txBody>
      </p:sp>
      <p:sp>
        <p:nvSpPr>
          <p:cNvPr id="4" name="フッター プレースホルダー 3"/>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3027773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9256" cy="1143000"/>
          </a:xfrm>
        </p:spPr>
        <p:txBody>
          <a:bodyPr>
            <a:normAutofit fontScale="90000"/>
          </a:bodyPr>
          <a:lstStyle/>
          <a:p>
            <a:r>
              <a:rPr lang="ja-JP" altLang="en-US" b="1" dirty="0"/>
              <a:t>ヤングケアラーインフォーカス</a:t>
            </a:r>
            <a:br>
              <a:rPr lang="ja-JP" altLang="en-US" b="1" dirty="0"/>
            </a:br>
            <a:r>
              <a:rPr lang="ja-JP" altLang="en-US" b="1" dirty="0" smtClean="0"/>
              <a:t>メディア・スキルズ・ウィークエンド　</a:t>
            </a:r>
            <a:r>
              <a:rPr lang="ja-JP" altLang="en-US" sz="2200" b="1" dirty="0"/>
              <a:t>２０１４年 ３月７日～９日</a:t>
            </a:r>
            <a:endParaRPr kumimoji="1" lang="ja-JP" altLang="en-US" sz="2200" b="1" dirty="0"/>
          </a:p>
        </p:txBody>
      </p:sp>
      <p:sp>
        <p:nvSpPr>
          <p:cNvPr id="3" name="コンテンツ プレースホルダー 2"/>
          <p:cNvSpPr>
            <a:spLocks noGrp="1"/>
          </p:cNvSpPr>
          <p:nvPr>
            <p:ph sz="quarter" idx="1"/>
          </p:nvPr>
        </p:nvSpPr>
        <p:spPr>
          <a:xfrm>
            <a:off x="467544" y="1616896"/>
            <a:ext cx="8229600" cy="4525963"/>
          </a:xfrm>
        </p:spPr>
        <p:txBody>
          <a:bodyPr/>
          <a:lstStyle/>
          <a:p>
            <a:r>
              <a:rPr lang="en-US" altLang="ja-JP" sz="2000" dirty="0">
                <a:hlinkClick r:id="rId2"/>
              </a:rPr>
              <a:t>https://</a:t>
            </a:r>
            <a:r>
              <a:rPr lang="en-US" altLang="ja-JP" sz="2000" dirty="0" smtClean="0">
                <a:hlinkClick r:id="rId2"/>
              </a:rPr>
              <a:t>www.makewav.es/blog/670645/mediaskillsweekend</a:t>
            </a:r>
            <a:r>
              <a:rPr lang="ja-JP" altLang="en-US" sz="2000" dirty="0" smtClean="0"/>
              <a:t>　参照</a:t>
            </a:r>
            <a:endParaRPr lang="en-US" altLang="ja-JP" sz="2000" dirty="0"/>
          </a:p>
          <a:p>
            <a:r>
              <a:rPr kumimoji="1" lang="ja-JP" altLang="en-US" dirty="0" smtClean="0"/>
              <a:t>支援団体もビデオ制作に参加しアイデアをシェア</a:t>
            </a:r>
            <a:endParaRPr kumimoji="1" lang="en-US" altLang="ja-JP" dirty="0" smtClean="0"/>
          </a:p>
          <a:p>
            <a:r>
              <a:rPr lang="ja-JP" altLang="en-US" dirty="0" smtClean="0"/>
              <a:t>他支援団体が今後どんなサポートが出来るか話し合う</a:t>
            </a:r>
            <a:endParaRPr kumimoji="1" lang="ja-JP" altLang="en-US" dirty="0"/>
          </a:p>
        </p:txBody>
      </p:sp>
      <p:pic>
        <p:nvPicPr>
          <p:cNvPr id="6146" name="Picture 2" descr="C:\Users\Kyoko\Pictures\新しいフォルダー\DSC063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924944"/>
            <a:ext cx="4824536" cy="320601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912" y="2874674"/>
            <a:ext cx="2379367" cy="325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13</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smtClean="0"/>
              <a:t>(C) Copyright by Carer Action Network</a:t>
            </a:r>
            <a:endParaRPr kumimoji="1" lang="ja-JP" altLang="en-US"/>
          </a:p>
        </p:txBody>
      </p:sp>
      <p:sp>
        <p:nvSpPr>
          <p:cNvPr id="8" name="テキスト ボックス 7"/>
          <p:cNvSpPr txBox="1"/>
          <p:nvPr/>
        </p:nvSpPr>
        <p:spPr>
          <a:xfrm>
            <a:off x="827584" y="5661248"/>
            <a:ext cx="2736304" cy="369332"/>
          </a:xfrm>
          <a:prstGeom prst="rect">
            <a:avLst/>
          </a:prstGeom>
          <a:noFill/>
        </p:spPr>
        <p:txBody>
          <a:bodyPr wrap="square" rtlCol="0">
            <a:spAutoFit/>
          </a:bodyPr>
          <a:lstStyle/>
          <a:p>
            <a:r>
              <a:rPr lang="ja-JP" altLang="en-US" b="1" dirty="0">
                <a:solidFill>
                  <a:schemeClr val="bg1">
                    <a:lumMod val="95000"/>
                  </a:schemeClr>
                </a:solidFill>
              </a:rPr>
              <a:t>支援</a:t>
            </a:r>
            <a:r>
              <a:rPr lang="ja-JP" altLang="en-US" b="1" dirty="0" smtClean="0">
                <a:solidFill>
                  <a:schemeClr val="bg1">
                    <a:lumMod val="95000"/>
                  </a:schemeClr>
                </a:solidFill>
              </a:rPr>
              <a:t>団体のミィーティング</a:t>
            </a:r>
            <a:endParaRPr kumimoji="1" lang="ja-JP" altLang="en-US" b="1" dirty="0">
              <a:solidFill>
                <a:schemeClr val="bg1">
                  <a:lumMod val="95000"/>
                </a:schemeClr>
              </a:solidFill>
            </a:endParaRPr>
          </a:p>
        </p:txBody>
      </p:sp>
      <p:sp>
        <p:nvSpPr>
          <p:cNvPr id="9" name="テキスト ボックス 8"/>
          <p:cNvSpPr txBox="1"/>
          <p:nvPr/>
        </p:nvSpPr>
        <p:spPr>
          <a:xfrm>
            <a:off x="5940152" y="5628982"/>
            <a:ext cx="2736304" cy="369332"/>
          </a:xfrm>
          <a:prstGeom prst="rect">
            <a:avLst/>
          </a:prstGeom>
          <a:noFill/>
        </p:spPr>
        <p:txBody>
          <a:bodyPr wrap="square" rtlCol="0">
            <a:spAutoFit/>
          </a:bodyPr>
          <a:lstStyle/>
          <a:p>
            <a:r>
              <a:rPr kumimoji="1" lang="ja-JP" altLang="en-US" b="1" dirty="0" smtClean="0">
                <a:solidFill>
                  <a:schemeClr val="bg1">
                    <a:lumMod val="95000"/>
                  </a:schemeClr>
                </a:solidFill>
              </a:rPr>
              <a:t>話し合いのテーマ</a:t>
            </a:r>
            <a:endParaRPr kumimoji="1" lang="ja-JP" altLang="en-US" b="1" dirty="0">
              <a:solidFill>
                <a:schemeClr val="bg1">
                  <a:lumMod val="95000"/>
                </a:schemeClr>
              </a:solidFill>
            </a:endParaRPr>
          </a:p>
        </p:txBody>
      </p:sp>
    </p:spTree>
    <p:extLst>
      <p:ext uri="{BB962C8B-B14F-4D97-AF65-F5344CB8AC3E}">
        <p14:creationId xmlns:p14="http://schemas.microsoft.com/office/powerpoint/2010/main" val="1403487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325792" cy="1143000"/>
          </a:xfrm>
        </p:spPr>
        <p:txBody>
          <a:bodyPr>
            <a:normAutofit/>
          </a:bodyPr>
          <a:lstStyle/>
          <a:p>
            <a:r>
              <a:rPr lang="ja-JP" altLang="en-US" b="1" dirty="0"/>
              <a:t>ヤングケアラーインフォーカス　　</a:t>
            </a:r>
            <a:br>
              <a:rPr lang="ja-JP" altLang="en-US" b="1" dirty="0"/>
            </a:br>
            <a:r>
              <a:rPr lang="ja-JP" altLang="en-US" sz="2800" b="1" dirty="0" smtClean="0"/>
              <a:t>メディア・スキルズ・ウィークエンド</a:t>
            </a:r>
            <a:r>
              <a:rPr lang="ja-JP" altLang="en-US" b="1" dirty="0" smtClean="0"/>
              <a:t>　</a:t>
            </a:r>
            <a:r>
              <a:rPr lang="ja-JP" altLang="en-US" sz="2000" b="1" dirty="0"/>
              <a:t>２０１４年 </a:t>
            </a:r>
            <a:r>
              <a:rPr lang="ja-JP" altLang="en-US" sz="2000" b="1" dirty="0" smtClean="0"/>
              <a:t>３月９日</a:t>
            </a:r>
            <a:endParaRPr kumimoji="1" lang="ja-JP" altLang="en-US" sz="2000" b="1" dirty="0"/>
          </a:p>
        </p:txBody>
      </p:sp>
      <p:sp>
        <p:nvSpPr>
          <p:cNvPr id="3" name="コンテンツ プレースホルダー 2"/>
          <p:cNvSpPr>
            <a:spLocks noGrp="1"/>
          </p:cNvSpPr>
          <p:nvPr>
            <p:ph sz="quarter" idx="1"/>
          </p:nvPr>
        </p:nvSpPr>
        <p:spPr>
          <a:xfrm>
            <a:off x="457200" y="1268760"/>
            <a:ext cx="8147248" cy="5205192"/>
          </a:xfrm>
        </p:spPr>
        <p:txBody>
          <a:bodyPr/>
          <a:lstStyle/>
          <a:p>
            <a:pPr marL="0" indent="0">
              <a:buNone/>
            </a:pPr>
            <a:r>
              <a:rPr kumimoji="1" lang="ja-JP" altLang="en-US" dirty="0" smtClean="0"/>
              <a:t>ヤングケアラーチャンピオンたちに向けて</a:t>
            </a:r>
            <a:r>
              <a:rPr lang="ja-JP" altLang="en-US" dirty="0" smtClean="0"/>
              <a:t>ショートスピーチ</a:t>
            </a:r>
            <a:r>
              <a:rPr lang="en-US" altLang="ja-JP" dirty="0" smtClean="0"/>
              <a:t/>
            </a:r>
            <a:br>
              <a:rPr lang="en-US" altLang="ja-JP" dirty="0" smtClean="0"/>
            </a:br>
            <a:r>
              <a:rPr lang="ja-JP" altLang="en-US" dirty="0" smtClean="0"/>
              <a:t>をする機会をいただきました。</a:t>
            </a:r>
            <a:r>
              <a:rPr lang="ja-JP" altLang="en-US" sz="1400" dirty="0" smtClean="0"/>
              <a:t>（訪問の理由</a:t>
            </a:r>
            <a:r>
              <a:rPr lang="ja-JP" altLang="en-US" sz="1200" dirty="0" smtClean="0"/>
              <a:t>・今後の日本での活動について語る）</a:t>
            </a:r>
            <a:endParaRPr kumimoji="1" lang="ja-JP" altLang="en-US" sz="1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456" y="3778016"/>
            <a:ext cx="3933304" cy="286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945352" y="2825121"/>
            <a:ext cx="3672408" cy="923330"/>
          </a:xfrm>
          <a:prstGeom prst="rect">
            <a:avLst/>
          </a:prstGeom>
          <a:noFill/>
        </p:spPr>
        <p:txBody>
          <a:bodyPr wrap="square" rtlCol="0">
            <a:spAutoFit/>
          </a:bodyPr>
          <a:lstStyle/>
          <a:p>
            <a:r>
              <a:rPr kumimoji="1" lang="ja-JP" altLang="en-US" dirty="0" smtClean="0"/>
              <a:t>イギリスのヤングケアラーたちが、</a:t>
            </a:r>
            <a:endParaRPr kumimoji="1" lang="en-US" altLang="ja-JP" dirty="0" smtClean="0"/>
          </a:p>
          <a:p>
            <a:r>
              <a:rPr kumimoji="1" lang="ja-JP" altLang="en-US" dirty="0" smtClean="0"/>
              <a:t>日本のヤングケアラーに向けて</a:t>
            </a:r>
            <a:endParaRPr kumimoji="1" lang="en-US" altLang="ja-JP" dirty="0" smtClean="0"/>
          </a:p>
          <a:p>
            <a:r>
              <a:rPr kumimoji="1" lang="ja-JP" altLang="en-US" dirty="0" smtClean="0"/>
              <a:t>書いてくれたメッセージ。</a:t>
            </a:r>
            <a:endParaRPr kumimoji="1" lang="ja-JP" altLang="en-US" dirty="0"/>
          </a:p>
        </p:txBody>
      </p:sp>
      <p:sp>
        <p:nvSpPr>
          <p:cNvPr id="5" name="スライド番号プレースホルダー 4"/>
          <p:cNvSpPr>
            <a:spLocks noGrp="1"/>
          </p:cNvSpPr>
          <p:nvPr>
            <p:ph type="sldNum" sz="quarter" idx="15"/>
          </p:nvPr>
        </p:nvSpPr>
        <p:spPr/>
        <p:txBody>
          <a:bodyPr/>
          <a:lstStyle/>
          <a:p>
            <a:fld id="{E1407EF4-EA87-4438-B96E-DD076EBC64A4}" type="slidenum">
              <a:rPr kumimoji="1" lang="ja-JP" altLang="en-US" smtClean="0"/>
              <a:t>14</a:t>
            </a:fld>
            <a:endParaRPr kumimoji="1" lang="ja-JP" altLang="en-US"/>
          </a:p>
        </p:txBody>
      </p:sp>
      <p:sp>
        <p:nvSpPr>
          <p:cNvPr id="7" name="フッター プレースホルダー 6"/>
          <p:cNvSpPr>
            <a:spLocks noGrp="1"/>
          </p:cNvSpPr>
          <p:nvPr>
            <p:ph type="ftr" sz="quarter" idx="16"/>
          </p:nvPr>
        </p:nvSpPr>
        <p:spPr/>
        <p:txBody>
          <a:bodyPr/>
          <a:lstStyle/>
          <a:p>
            <a:r>
              <a:rPr kumimoji="1" lang="en-US" altLang="ja-JP" smtClean="0"/>
              <a:t>(C) Copyright by Carer Action Network</a:t>
            </a:r>
            <a:endParaRPr kumimoji="1" lang="ja-JP" altLang="en-US"/>
          </a:p>
        </p:txBody>
      </p:sp>
      <p:pic>
        <p:nvPicPr>
          <p:cNvPr id="11" name="Picture 2" descr="C:\Users\Kyoko\Pictures\Wincheter UK\DSC064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276872"/>
            <a:ext cx="4072896" cy="263452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827584" y="5949280"/>
            <a:ext cx="3168352" cy="369332"/>
          </a:xfrm>
          <a:prstGeom prst="rect">
            <a:avLst/>
          </a:prstGeom>
          <a:noFill/>
        </p:spPr>
        <p:txBody>
          <a:bodyPr wrap="square" rtlCol="0">
            <a:spAutoFit/>
          </a:bodyPr>
          <a:lstStyle/>
          <a:p>
            <a:r>
              <a:rPr lang="ja-JP" altLang="en-US" b="1" dirty="0" smtClean="0">
                <a:solidFill>
                  <a:schemeClr val="bg1">
                    <a:lumMod val="95000"/>
                  </a:schemeClr>
                </a:solidFill>
              </a:rPr>
              <a:t>日本</a:t>
            </a:r>
            <a:r>
              <a:rPr lang="ja-JP" altLang="en-US" b="1" dirty="0">
                <a:solidFill>
                  <a:schemeClr val="bg1">
                    <a:lumMod val="95000"/>
                  </a:schemeClr>
                </a:solidFill>
              </a:rPr>
              <a:t>の</a:t>
            </a:r>
            <a:r>
              <a:rPr lang="ja-JP" altLang="en-US" b="1" dirty="0" smtClean="0">
                <a:solidFill>
                  <a:schemeClr val="bg1">
                    <a:lumMod val="95000"/>
                  </a:schemeClr>
                </a:solidFill>
              </a:rPr>
              <a:t>現状を語る</a:t>
            </a:r>
            <a:endParaRPr kumimoji="1" lang="ja-JP" altLang="en-US" b="1" dirty="0">
              <a:solidFill>
                <a:schemeClr val="bg1">
                  <a:lumMod val="95000"/>
                </a:schemeClr>
              </a:solidFill>
            </a:endParaRPr>
          </a:p>
        </p:txBody>
      </p:sp>
    </p:spTree>
    <p:extLst>
      <p:ext uri="{BB962C8B-B14F-4D97-AF65-F5344CB8AC3E}">
        <p14:creationId xmlns:p14="http://schemas.microsoft.com/office/powerpoint/2010/main" val="4119934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077200" cy="1143000"/>
          </a:xfrm>
        </p:spPr>
        <p:txBody>
          <a:bodyPr>
            <a:normAutofit fontScale="90000"/>
          </a:bodyPr>
          <a:lstStyle/>
          <a:p>
            <a:pPr algn="ctr"/>
            <a:r>
              <a:rPr kumimoji="1" lang="en-US" altLang="ja-JP" b="1" dirty="0" smtClean="0"/>
              <a:t>The Children’s Society</a:t>
            </a:r>
            <a:r>
              <a:rPr lang="ja-JP" altLang="en-US" b="1" dirty="0"/>
              <a:t>　</a:t>
            </a:r>
            <a:r>
              <a:rPr lang="en-US" altLang="ja-JP" b="1" dirty="0" smtClean="0"/>
              <a:t/>
            </a:r>
            <a:br>
              <a:rPr lang="en-US" altLang="ja-JP" b="1" dirty="0" smtClean="0"/>
            </a:br>
            <a:r>
              <a:rPr lang="en-US" altLang="ja-JP" b="1" dirty="0" smtClean="0"/>
              <a:t>Include Program</a:t>
            </a:r>
            <a:r>
              <a:rPr lang="ja-JP" altLang="en-US" b="1" dirty="0" smtClean="0"/>
              <a:t>（包摂プログラム）</a:t>
            </a:r>
            <a:r>
              <a:rPr lang="en-US" altLang="ja-JP" b="1" dirty="0" smtClean="0"/>
              <a:t/>
            </a:r>
            <a:br>
              <a:rPr lang="en-US" altLang="ja-JP" b="1" dirty="0" smtClean="0"/>
            </a:br>
            <a:r>
              <a:rPr lang="ja-JP" altLang="en-US" b="1" dirty="0" smtClean="0"/>
              <a:t>２０１４年３月１０日　</a:t>
            </a:r>
            <a:r>
              <a:rPr lang="en-US" altLang="ja-JP" b="1" dirty="0" err="1" smtClean="0"/>
              <a:t>Wessex</a:t>
            </a:r>
            <a:r>
              <a:rPr lang="ja-JP" altLang="en-US" b="1" dirty="0"/>
              <a:t>の</a:t>
            </a:r>
            <a:r>
              <a:rPr lang="ja-JP" altLang="en-US" b="1" dirty="0" smtClean="0"/>
              <a:t>事務所を視察</a:t>
            </a:r>
            <a:endParaRPr kumimoji="1" lang="ja-JP" altLang="en-US" b="1" dirty="0"/>
          </a:p>
        </p:txBody>
      </p:sp>
      <p:sp>
        <p:nvSpPr>
          <p:cNvPr id="3" name="コンテンツ プレースホルダー 2"/>
          <p:cNvSpPr>
            <a:spLocks noGrp="1"/>
          </p:cNvSpPr>
          <p:nvPr>
            <p:ph sz="quarter" idx="1"/>
          </p:nvPr>
        </p:nvSpPr>
        <p:spPr>
          <a:xfrm>
            <a:off x="457200" y="1600200"/>
            <a:ext cx="8075240" cy="4873752"/>
          </a:xfrm>
        </p:spPr>
        <p:txBody>
          <a:bodyPr/>
          <a:lstStyle/>
          <a:p>
            <a:pPr marL="0" indent="0">
              <a:buNone/>
            </a:pPr>
            <a:r>
              <a:rPr kumimoji="1" lang="en-US" altLang="ja-JP" dirty="0" smtClean="0"/>
              <a:t>INCLUDE PROGRAM</a:t>
            </a:r>
            <a:r>
              <a:rPr kumimoji="1" lang="ja-JP" altLang="en-US" dirty="0" smtClean="0"/>
              <a:t>は、子ども協会の一部としてヤングケアラーのための</a:t>
            </a:r>
            <a:r>
              <a:rPr lang="ja-JP" altLang="en-US" dirty="0" smtClean="0"/>
              <a:t>サービスを支援し、英国各地のコミュニティから地域プログラムを通じて</a:t>
            </a:r>
            <a:r>
              <a:rPr lang="ja-JP" altLang="en-US" dirty="0"/>
              <a:t>慢性疾患や障がいを持つ両親や兄弟姉妹の世話をして</a:t>
            </a:r>
            <a:r>
              <a:rPr lang="ja-JP" altLang="en-US" dirty="0" smtClean="0"/>
              <a:t>いるヤングケアラーに手を差し伸べているプロジェクトである。</a:t>
            </a:r>
            <a:endParaRPr lang="en-US" altLang="ja-JP"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84965"/>
            <a:ext cx="5040560" cy="274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108" y="3933800"/>
            <a:ext cx="3970833" cy="263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15</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smtClean="0"/>
              <a:t>(C) Copyright by Carer Action Network</a:t>
            </a:r>
            <a:endParaRPr kumimoji="1" lang="ja-JP" altLang="en-US"/>
          </a:p>
        </p:txBody>
      </p:sp>
      <p:sp>
        <p:nvSpPr>
          <p:cNvPr id="6" name="テキスト ボックス 5"/>
          <p:cNvSpPr txBox="1"/>
          <p:nvPr/>
        </p:nvSpPr>
        <p:spPr>
          <a:xfrm>
            <a:off x="6721524" y="4077072"/>
            <a:ext cx="2808312" cy="369332"/>
          </a:xfrm>
          <a:prstGeom prst="rect">
            <a:avLst/>
          </a:prstGeom>
          <a:noFill/>
        </p:spPr>
        <p:txBody>
          <a:bodyPr wrap="square" rtlCol="0">
            <a:spAutoFit/>
          </a:bodyPr>
          <a:lstStyle/>
          <a:p>
            <a:r>
              <a:rPr kumimoji="1" lang="ja-JP" altLang="en-US" b="1" dirty="0" smtClean="0">
                <a:solidFill>
                  <a:schemeClr val="bg1">
                    <a:lumMod val="95000"/>
                  </a:schemeClr>
                </a:solidFill>
              </a:rPr>
              <a:t>スタッフのみなさん</a:t>
            </a:r>
            <a:endParaRPr kumimoji="1" lang="ja-JP" altLang="en-US" dirty="0"/>
          </a:p>
        </p:txBody>
      </p:sp>
    </p:spTree>
    <p:extLst>
      <p:ext uri="{BB962C8B-B14F-4D97-AF65-F5344CB8AC3E}">
        <p14:creationId xmlns:p14="http://schemas.microsoft.com/office/powerpoint/2010/main" val="2943808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363272" cy="1143000"/>
          </a:xfrm>
        </p:spPr>
        <p:txBody>
          <a:bodyPr>
            <a:normAutofit/>
          </a:bodyPr>
          <a:lstStyle/>
          <a:p>
            <a:r>
              <a:rPr lang="en-US" altLang="ja-JP" b="1" dirty="0"/>
              <a:t>Include Program</a:t>
            </a:r>
            <a:r>
              <a:rPr lang="ja-JP" altLang="en-US" b="1" dirty="0"/>
              <a:t>（包摂プログラム）</a:t>
            </a:r>
            <a:br>
              <a:rPr lang="ja-JP" altLang="en-US" b="1" dirty="0"/>
            </a:br>
            <a:r>
              <a:rPr lang="ja-JP" altLang="en-US" b="1" dirty="0"/>
              <a:t>の</a:t>
            </a:r>
            <a:r>
              <a:rPr kumimoji="1" lang="ja-JP" altLang="en-US" b="1" dirty="0" smtClean="0"/>
              <a:t>取り組み</a:t>
            </a:r>
            <a:endParaRPr kumimoji="1" lang="ja-JP" altLang="en-US" b="1" dirty="0"/>
          </a:p>
        </p:txBody>
      </p:sp>
      <p:sp>
        <p:nvSpPr>
          <p:cNvPr id="3" name="コンテンツ プレースホルダー 2"/>
          <p:cNvSpPr>
            <a:spLocks noGrp="1"/>
          </p:cNvSpPr>
          <p:nvPr>
            <p:ph sz="quarter" idx="1"/>
          </p:nvPr>
        </p:nvSpPr>
        <p:spPr/>
        <p:txBody>
          <a:bodyPr/>
          <a:lstStyle/>
          <a:p>
            <a:r>
              <a:rPr lang="ja-JP" altLang="en-US" sz="2800" dirty="0" smtClean="0"/>
              <a:t>ヤングケアラーに関する実態調査</a:t>
            </a:r>
            <a:endParaRPr lang="en-US" altLang="ja-JP" sz="2800" dirty="0" smtClean="0"/>
          </a:p>
          <a:p>
            <a:r>
              <a:rPr lang="ja-JP" altLang="en-US" sz="2800" dirty="0" smtClean="0"/>
              <a:t>実態調査に基づいたレポート</a:t>
            </a:r>
            <a:r>
              <a:rPr lang="ja-JP" altLang="en-US" sz="2800" dirty="0"/>
              <a:t>の作成　</a:t>
            </a:r>
            <a:endParaRPr lang="en-US" altLang="ja-JP" sz="2800" dirty="0"/>
          </a:p>
          <a:p>
            <a:r>
              <a:rPr kumimoji="1" lang="ja-JP" altLang="en-US" sz="2800" dirty="0" smtClean="0"/>
              <a:t>ヤングケアラーズ・イン・フォーカス・プログラム</a:t>
            </a:r>
            <a:endParaRPr kumimoji="1" lang="en-US" altLang="ja-JP" sz="2800" dirty="0" smtClean="0"/>
          </a:p>
          <a:p>
            <a:r>
              <a:rPr lang="ja-JP" altLang="en-US" sz="2800" dirty="0"/>
              <a:t>難民家族</a:t>
            </a:r>
            <a:r>
              <a:rPr lang="ja-JP" altLang="en-US" sz="2800" dirty="0" smtClean="0"/>
              <a:t>支援</a:t>
            </a:r>
            <a:endParaRPr lang="en-US" altLang="ja-JP" sz="2800" dirty="0" smtClean="0"/>
          </a:p>
          <a:p>
            <a:r>
              <a:rPr kumimoji="1" lang="ja-JP" altLang="en-US" sz="2800" dirty="0" smtClean="0"/>
              <a:t>少数民族家族支援</a:t>
            </a:r>
            <a:endParaRPr kumimoji="1" lang="en-US" altLang="ja-JP" sz="2800" dirty="0" smtClean="0"/>
          </a:p>
          <a:p>
            <a:r>
              <a:rPr lang="en-US" altLang="ja-JP" sz="2800" dirty="0" smtClean="0"/>
              <a:t>HIV</a:t>
            </a:r>
            <a:r>
              <a:rPr lang="ja-JP" altLang="en-US" sz="2800" dirty="0" smtClean="0"/>
              <a:t>感染者家族支援</a:t>
            </a:r>
            <a:endParaRPr lang="en-US" altLang="ja-JP" sz="2800" dirty="0" smtClean="0"/>
          </a:p>
          <a:p>
            <a:r>
              <a:rPr lang="ja-JP" altLang="en-US" sz="2800" dirty="0" smtClean="0"/>
              <a:t>学校や</a:t>
            </a:r>
            <a:r>
              <a:rPr lang="en-US" altLang="ja-JP" sz="2800" dirty="0" smtClean="0"/>
              <a:t>PTA</a:t>
            </a:r>
            <a:r>
              <a:rPr lang="ja-JP" altLang="en-US" sz="2800" dirty="0" err="1" smtClean="0"/>
              <a:t>への</a:t>
            </a:r>
            <a:r>
              <a:rPr lang="ja-JP" altLang="en-US" sz="2800" dirty="0" smtClean="0"/>
              <a:t>啓蒙活動</a:t>
            </a:r>
            <a:endParaRPr lang="en-US" altLang="ja-JP" sz="2800" dirty="0" smtClean="0"/>
          </a:p>
          <a:p>
            <a:r>
              <a:rPr lang="ja-JP" altLang="en-US" sz="2800" dirty="0" smtClean="0"/>
              <a:t>行政</a:t>
            </a:r>
            <a:r>
              <a:rPr lang="ja-JP" altLang="en-US" sz="2800" dirty="0"/>
              <a:t>・</a:t>
            </a:r>
            <a:r>
              <a:rPr lang="ja-JP" altLang="en-US" sz="2800" dirty="0" smtClean="0"/>
              <a:t>自治体</a:t>
            </a:r>
            <a:r>
              <a:rPr lang="ja-JP" altLang="en-US" sz="2800" dirty="0"/>
              <a:t>へ</a:t>
            </a:r>
            <a:r>
              <a:rPr lang="ja-JP" altLang="en-US" sz="2800" dirty="0" smtClean="0"/>
              <a:t>の啓蒙活動</a:t>
            </a:r>
            <a:endParaRPr lang="en-US" altLang="ja-JP" sz="2800" dirty="0" smtClean="0"/>
          </a:p>
          <a:p>
            <a:endParaRPr kumimoji="1" lang="en-US" altLang="ja-JP" dirty="0" smtClean="0"/>
          </a:p>
        </p:txBody>
      </p:sp>
      <p:pic>
        <p:nvPicPr>
          <p:cNvPr id="4098" name="Picture 2" descr="C:\Users\Kyoko\Pictures\新しいフォルダー\DSC065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0636" y="3356992"/>
            <a:ext cx="3241291" cy="215391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16</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645713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2944" y="159048"/>
            <a:ext cx="8424936" cy="926976"/>
          </a:xfrm>
        </p:spPr>
        <p:txBody>
          <a:bodyPr>
            <a:normAutofit/>
          </a:bodyPr>
          <a:lstStyle/>
          <a:p>
            <a:r>
              <a:rPr kumimoji="1" lang="ja-JP" altLang="en-US" b="1" dirty="0" smtClean="0"/>
              <a:t>包摂プログラム</a:t>
            </a:r>
            <a:r>
              <a:rPr lang="ja-JP" altLang="en-US" b="1" dirty="0"/>
              <a:t>・</a:t>
            </a:r>
            <a:r>
              <a:rPr kumimoji="1" lang="ja-JP" altLang="en-US" b="1" dirty="0" smtClean="0"/>
              <a:t>インタビュー内容</a:t>
            </a:r>
            <a:endParaRPr kumimoji="1" lang="ja-JP" altLang="en-US" b="1" dirty="0"/>
          </a:p>
        </p:txBody>
      </p:sp>
      <p:sp>
        <p:nvSpPr>
          <p:cNvPr id="3" name="コンテンツ プレースホルダー 2"/>
          <p:cNvSpPr>
            <a:spLocks noGrp="1"/>
          </p:cNvSpPr>
          <p:nvPr>
            <p:ph sz="quarter" idx="1"/>
          </p:nvPr>
        </p:nvSpPr>
        <p:spPr>
          <a:xfrm>
            <a:off x="179512" y="1196752"/>
            <a:ext cx="8856984" cy="5760640"/>
          </a:xfrm>
        </p:spPr>
        <p:txBody>
          <a:bodyPr>
            <a:normAutofit fontScale="77500" lnSpcReduction="20000"/>
          </a:bodyPr>
          <a:lstStyle/>
          <a:p>
            <a:r>
              <a:rPr lang="en-US" altLang="ja-JP" b="1" dirty="0" smtClean="0"/>
              <a:t>INCLUDE PROGRAM</a:t>
            </a:r>
            <a:r>
              <a:rPr lang="ja-JP" altLang="en-US" b="1" dirty="0" smtClean="0"/>
              <a:t>（包摂政プログラム）とは？</a:t>
            </a:r>
            <a:endParaRPr lang="en-US" altLang="ja-JP" b="1" dirty="0" smtClean="0"/>
          </a:p>
          <a:p>
            <a:pPr lvl="1"/>
            <a:r>
              <a:rPr kumimoji="1" lang="ja-JP" altLang="en-US" dirty="0" smtClean="0"/>
              <a:t>ハンプシャー州と戦略的に強く提携して取り組んでいるプロジェクト</a:t>
            </a:r>
            <a:endParaRPr kumimoji="1" lang="en-US" altLang="ja-JP" dirty="0" smtClean="0"/>
          </a:p>
          <a:p>
            <a:pPr lvl="1"/>
            <a:r>
              <a:rPr kumimoji="1" lang="ja-JP" altLang="en-US" dirty="0" smtClean="0"/>
              <a:t>日常的な支援はしていないが、他団体とタイアップしながら社会に対して</a:t>
            </a:r>
            <a:r>
              <a:rPr kumimoji="1" lang="en-US" altLang="ja-JP" dirty="0" smtClean="0"/>
              <a:t/>
            </a:r>
            <a:br>
              <a:rPr kumimoji="1" lang="en-US" altLang="ja-JP" dirty="0" smtClean="0"/>
            </a:br>
            <a:r>
              <a:rPr kumimoji="1" lang="ja-JP" altLang="en-US" dirty="0" smtClean="0"/>
              <a:t>ヤングケアラーの認知・啓蒙活動を行っている</a:t>
            </a:r>
            <a:endParaRPr kumimoji="1" lang="en-US" altLang="ja-JP" dirty="0" smtClean="0"/>
          </a:p>
          <a:p>
            <a:pPr lvl="1"/>
            <a:r>
              <a:rPr lang="ja-JP" altLang="en-US" dirty="0" smtClean="0"/>
              <a:t>ＨＩＣＡ</a:t>
            </a:r>
            <a:r>
              <a:rPr lang="en-US" altLang="ja-JP" sz="1400" dirty="0" smtClean="0"/>
              <a:t>(Hampshire Country </a:t>
            </a:r>
            <a:r>
              <a:rPr lang="en-US" altLang="ja-JP" sz="1400" dirty="0"/>
              <a:t>Council </a:t>
            </a:r>
            <a:r>
              <a:rPr lang="en-US" altLang="ja-JP" sz="1400" dirty="0">
                <a:hlinkClick r:id="rId3"/>
              </a:rPr>
              <a:t>http://</a:t>
            </a:r>
            <a:r>
              <a:rPr lang="en-US" altLang="ja-JP" sz="1400" dirty="0" smtClean="0">
                <a:hlinkClick r:id="rId3"/>
              </a:rPr>
              <a:t>www3.hants.gov.uk/learning</a:t>
            </a:r>
            <a:r>
              <a:rPr lang="ja-JP" altLang="en-US" sz="1400" dirty="0" smtClean="0"/>
              <a:t>）</a:t>
            </a:r>
            <a:r>
              <a:rPr lang="ja-JP" altLang="en-US" dirty="0" smtClean="0"/>
              <a:t>とパートナーシップ</a:t>
            </a:r>
            <a:r>
              <a:rPr lang="en-US" altLang="ja-JP" dirty="0" smtClean="0"/>
              <a:t/>
            </a:r>
            <a:br>
              <a:rPr lang="en-US" altLang="ja-JP" dirty="0" smtClean="0"/>
            </a:br>
            <a:r>
              <a:rPr lang="ja-JP" altLang="en-US" dirty="0" smtClean="0"/>
              <a:t>を結び、プロジェクトのアロケーションを行っている</a:t>
            </a:r>
            <a:endParaRPr lang="en-US" altLang="ja-JP" dirty="0" smtClean="0"/>
          </a:p>
          <a:p>
            <a:pPr marL="365760" lvl="1" indent="0">
              <a:buNone/>
            </a:pPr>
            <a:endParaRPr kumimoji="1" lang="en-US" altLang="ja-JP" dirty="0" smtClean="0"/>
          </a:p>
          <a:p>
            <a:r>
              <a:rPr lang="ja-JP" altLang="en-US" b="1" dirty="0" smtClean="0"/>
              <a:t>チャンピオン</a:t>
            </a:r>
            <a:r>
              <a:rPr lang="ja-JP" altLang="en-US" b="1" dirty="0"/>
              <a:t>・</a:t>
            </a:r>
            <a:r>
              <a:rPr lang="ja-JP" altLang="en-US" b="1" dirty="0" smtClean="0"/>
              <a:t>プロジェクトとは？（チャンピオンとは？）</a:t>
            </a:r>
            <a:endParaRPr lang="en-US" altLang="ja-JP" b="1" dirty="0"/>
          </a:p>
          <a:p>
            <a:pPr lvl="1"/>
            <a:r>
              <a:rPr lang="ja-JP" altLang="en-US" dirty="0" smtClean="0"/>
              <a:t>子供たちからトレーニングを受講したことを証明するものが欲しいと要望があった</a:t>
            </a:r>
            <a:endParaRPr lang="en-US" altLang="ja-JP" dirty="0" smtClean="0"/>
          </a:p>
          <a:p>
            <a:pPr lvl="1"/>
            <a:r>
              <a:rPr lang="ja-JP" altLang="en-US" dirty="0" smtClean="0"/>
              <a:t>プロマネ</a:t>
            </a:r>
            <a:r>
              <a:rPr lang="ja-JP" altLang="en-US" dirty="0"/>
              <a:t>の</a:t>
            </a:r>
            <a:r>
              <a:rPr lang="ja-JP" altLang="en-US" dirty="0" smtClean="0"/>
              <a:t>ジェニー</a:t>
            </a:r>
            <a:r>
              <a:rPr lang="ja-JP" altLang="en-US" dirty="0"/>
              <a:t>・</a:t>
            </a:r>
            <a:r>
              <a:rPr lang="ja-JP" altLang="en-US" dirty="0" smtClean="0"/>
              <a:t>フランクが「チャンピオン・プロジェクト」という制度を導入した</a:t>
            </a:r>
            <a:endParaRPr lang="en-US" altLang="ja-JP" dirty="0" smtClean="0"/>
          </a:p>
          <a:p>
            <a:pPr lvl="1"/>
            <a:r>
              <a:rPr lang="ja-JP" altLang="en-US" dirty="0" smtClean="0"/>
              <a:t>幾つかのトレーニングを受けてバッジをもらい、チャンピオンとして認定される</a:t>
            </a:r>
            <a:endParaRPr lang="en-US" altLang="ja-JP" dirty="0" smtClean="0"/>
          </a:p>
          <a:p>
            <a:pPr lvl="1"/>
            <a:r>
              <a:rPr lang="ja-JP" altLang="en-US" dirty="0" smtClean="0"/>
              <a:t>この称号が進学</a:t>
            </a:r>
            <a:r>
              <a:rPr lang="ja-JP" altLang="en-US" dirty="0"/>
              <a:t>や</a:t>
            </a:r>
            <a:r>
              <a:rPr lang="ja-JP" altLang="en-US" dirty="0" smtClean="0"/>
              <a:t>就職</a:t>
            </a:r>
            <a:r>
              <a:rPr lang="ja-JP" altLang="en-US" dirty="0"/>
              <a:t>に</a:t>
            </a:r>
            <a:r>
              <a:rPr lang="ja-JP" altLang="en-US" dirty="0" smtClean="0"/>
              <a:t>有利</a:t>
            </a:r>
            <a:r>
              <a:rPr lang="ja-JP" altLang="en-US" dirty="0"/>
              <a:t>に</a:t>
            </a:r>
            <a:r>
              <a:rPr lang="ja-JP" altLang="en-US" dirty="0" smtClean="0"/>
              <a:t>働く　（企業に向けて、ヤングケアラーが協調性が高い</a:t>
            </a:r>
            <a:r>
              <a:rPr lang="en-US" altLang="ja-JP" dirty="0" smtClean="0"/>
              <a:t/>
            </a:r>
            <a:br>
              <a:rPr lang="en-US" altLang="ja-JP" dirty="0" smtClean="0"/>
            </a:br>
            <a:r>
              <a:rPr lang="ja-JP" altLang="en-US" dirty="0" smtClean="0"/>
              <a:t>ことや、細かいところまで心配りが出来る能力が高いこと、家庭の事情で学校の授業に</a:t>
            </a:r>
            <a:r>
              <a:rPr lang="en-US" altLang="ja-JP" dirty="0" smtClean="0"/>
              <a:t/>
            </a:r>
            <a:br>
              <a:rPr lang="en-US" altLang="ja-JP" dirty="0" smtClean="0"/>
            </a:br>
            <a:r>
              <a:rPr lang="ja-JP" altLang="en-US" dirty="0" smtClean="0"/>
              <a:t>ついていけなくても、特別なトレーニングを受講しているので企業にとっては即戦力に</a:t>
            </a:r>
            <a:r>
              <a:rPr lang="en-US" altLang="ja-JP" dirty="0" smtClean="0"/>
              <a:t/>
            </a:r>
            <a:br>
              <a:rPr lang="en-US" altLang="ja-JP" dirty="0" smtClean="0"/>
            </a:br>
            <a:r>
              <a:rPr lang="ja-JP" altLang="en-US" dirty="0" smtClean="0"/>
              <a:t>なるというプロモーションも行っている）</a:t>
            </a:r>
            <a:endParaRPr lang="en-US" altLang="ja-JP" dirty="0"/>
          </a:p>
          <a:p>
            <a:pPr marL="365760" lvl="1" indent="0">
              <a:buNone/>
            </a:pPr>
            <a:endParaRPr kumimoji="1" lang="en-US" altLang="ja-JP" dirty="0" smtClean="0"/>
          </a:p>
          <a:p>
            <a:r>
              <a:rPr lang="ja-JP" altLang="en-US" b="1" dirty="0" smtClean="0"/>
              <a:t>スクール・スタンダード（学校への取り組み）について</a:t>
            </a:r>
            <a:endParaRPr lang="en-US" altLang="ja-JP" b="1" dirty="0" smtClean="0"/>
          </a:p>
          <a:p>
            <a:pPr lvl="1"/>
            <a:r>
              <a:rPr lang="ja-JP" altLang="en-US" dirty="0" smtClean="0"/>
              <a:t>学校</a:t>
            </a:r>
            <a:r>
              <a:rPr lang="ja-JP" altLang="en-US" dirty="0"/>
              <a:t>にヤングケアラー</a:t>
            </a:r>
            <a:r>
              <a:rPr lang="ja-JP" altLang="en-US" dirty="0" smtClean="0"/>
              <a:t>が</a:t>
            </a:r>
            <a:r>
              <a:rPr lang="ja-JP" altLang="en-US" dirty="0"/>
              <a:t>いないかどうか</a:t>
            </a:r>
            <a:r>
              <a:rPr lang="ja-JP" altLang="en-US" dirty="0" smtClean="0"/>
              <a:t>を確認する（</a:t>
            </a:r>
            <a:r>
              <a:rPr lang="en-US" altLang="ja-JP" dirty="0" smtClean="0"/>
              <a:t>HICA</a:t>
            </a:r>
            <a:r>
              <a:rPr lang="ja-JP" altLang="en-US" dirty="0" smtClean="0"/>
              <a:t>と協力体制を持っている）</a:t>
            </a:r>
            <a:endParaRPr lang="en-US" altLang="ja-JP" dirty="0" smtClean="0"/>
          </a:p>
          <a:p>
            <a:pPr lvl="1"/>
            <a:r>
              <a:rPr lang="ja-JP" altLang="en-US" dirty="0" smtClean="0"/>
              <a:t>教師向けのヤングケアラー啓蒙トレーニングを実施</a:t>
            </a:r>
            <a:endParaRPr lang="en-US" altLang="ja-JP" dirty="0" smtClean="0"/>
          </a:p>
          <a:p>
            <a:pPr lvl="1"/>
            <a:r>
              <a:rPr lang="ja-JP" altLang="en-US" dirty="0" smtClean="0"/>
              <a:t>学校</a:t>
            </a:r>
            <a:r>
              <a:rPr lang="ja-JP" altLang="en-US" dirty="0"/>
              <a:t>に</a:t>
            </a:r>
            <a:r>
              <a:rPr lang="ja-JP" altLang="en-US" dirty="0" smtClean="0"/>
              <a:t>訪問してサーベイや質問を実施</a:t>
            </a:r>
            <a:endParaRPr lang="en-US" altLang="ja-JP" dirty="0" smtClean="0"/>
          </a:p>
          <a:p>
            <a:pPr lvl="1"/>
            <a:r>
              <a:rPr lang="ja-JP" altLang="en-US" dirty="0"/>
              <a:t>クラス</a:t>
            </a:r>
            <a:r>
              <a:rPr lang="ja-JP" altLang="en-US" dirty="0" smtClean="0"/>
              <a:t>全員</a:t>
            </a:r>
            <a:r>
              <a:rPr lang="ja-JP" altLang="en-US" dirty="0"/>
              <a:t>に向けて</a:t>
            </a:r>
            <a:r>
              <a:rPr lang="ja-JP" altLang="en-US" dirty="0" smtClean="0"/>
              <a:t>のヤングケアラー認知教育</a:t>
            </a:r>
            <a:r>
              <a:rPr lang="en-US" altLang="ja-JP" dirty="0"/>
              <a:t>(</a:t>
            </a:r>
            <a:r>
              <a:rPr lang="ja-JP" altLang="en-US" dirty="0"/>
              <a:t>特別</a:t>
            </a:r>
            <a:r>
              <a:rPr lang="ja-JP" altLang="en-US" dirty="0" smtClean="0"/>
              <a:t>研修）</a:t>
            </a:r>
            <a:endParaRPr lang="en-US" altLang="ja-JP" dirty="0" smtClean="0"/>
          </a:p>
          <a:p>
            <a:pPr lvl="1"/>
            <a:r>
              <a:rPr lang="en-US" altLang="ja-JP" dirty="0" smtClean="0"/>
              <a:t>PTA</a:t>
            </a:r>
            <a:r>
              <a:rPr lang="ja-JP" altLang="en-US" dirty="0" smtClean="0"/>
              <a:t>との話し合い、理解、連携、サポート</a:t>
            </a:r>
            <a:endParaRPr lang="en-US" altLang="ja-JP" dirty="0" smtClean="0"/>
          </a:p>
          <a:p>
            <a:pPr marL="365760" lvl="1" indent="0">
              <a:buNone/>
            </a:pPr>
            <a:endParaRPr lang="en-US" altLang="ja-JP" dirty="0" smtClean="0"/>
          </a:p>
          <a:p>
            <a:pPr marL="365760" lvl="1" indent="0">
              <a:buNone/>
            </a:pPr>
            <a:endParaRPr lang="en-US" altLang="ja-JP" dirty="0" smtClean="0"/>
          </a:p>
          <a:p>
            <a:pPr lvl="1"/>
            <a:endParaRPr lang="en-US" altLang="ja-JP" dirty="0" smtClean="0"/>
          </a:p>
          <a:p>
            <a:pPr lvl="1"/>
            <a:endParaRPr lang="en-US" altLang="ja-JP" dirty="0" smtClean="0"/>
          </a:p>
          <a:p>
            <a:endParaRPr kumimoji="1" lang="en-US" altLang="ja-JP" dirty="0" smtClean="0"/>
          </a:p>
        </p:txBody>
      </p:sp>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17</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3446883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686800" cy="652934"/>
          </a:xfrm>
        </p:spPr>
        <p:txBody>
          <a:bodyPr>
            <a:normAutofit/>
          </a:bodyPr>
          <a:lstStyle/>
          <a:p>
            <a:r>
              <a:rPr kumimoji="1" lang="ja-JP" altLang="en-US" b="1" dirty="0" smtClean="0"/>
              <a:t>包摂</a:t>
            </a:r>
            <a:r>
              <a:rPr lang="ja-JP" altLang="en-US" b="1" dirty="0" smtClean="0"/>
              <a:t>プログラム・</a:t>
            </a:r>
            <a:r>
              <a:rPr kumimoji="1" lang="ja-JP" altLang="en-US" b="1" dirty="0" smtClean="0"/>
              <a:t>インタビュー内容</a:t>
            </a:r>
            <a:endParaRPr kumimoji="1" lang="ja-JP" altLang="en-US" b="1" dirty="0"/>
          </a:p>
        </p:txBody>
      </p:sp>
      <p:sp>
        <p:nvSpPr>
          <p:cNvPr id="3" name="コンテンツ プレースホルダー 2"/>
          <p:cNvSpPr>
            <a:spLocks noGrp="1"/>
          </p:cNvSpPr>
          <p:nvPr>
            <p:ph sz="quarter" idx="1"/>
          </p:nvPr>
        </p:nvSpPr>
        <p:spPr>
          <a:xfrm>
            <a:off x="323528" y="908720"/>
            <a:ext cx="8640960" cy="5688632"/>
          </a:xfrm>
        </p:spPr>
        <p:txBody>
          <a:bodyPr>
            <a:normAutofit fontScale="85000" lnSpcReduction="10000"/>
          </a:bodyPr>
          <a:lstStyle/>
          <a:p>
            <a:r>
              <a:rPr lang="ja-JP" altLang="en-US" b="1" dirty="0" smtClean="0"/>
              <a:t>英国における具体的な</a:t>
            </a:r>
            <a:r>
              <a:rPr lang="ja-JP" altLang="en-US" b="1" dirty="0"/>
              <a:t>取り組み</a:t>
            </a:r>
            <a:endParaRPr lang="en-US" altLang="ja-JP" b="1" dirty="0"/>
          </a:p>
          <a:p>
            <a:pPr lvl="1"/>
            <a:r>
              <a:rPr lang="ja-JP" altLang="en-US" sz="2200" dirty="0" smtClean="0"/>
              <a:t>英国の各地域ごとにヤングケアラーの認知度を高める</a:t>
            </a:r>
            <a:endParaRPr lang="en-US" altLang="ja-JP" sz="2200" dirty="0" smtClean="0"/>
          </a:p>
          <a:p>
            <a:pPr lvl="1"/>
            <a:r>
              <a:rPr lang="ja-JP" altLang="en-US" sz="2200" dirty="0" smtClean="0"/>
              <a:t>ヤングケアラーフェスティバルを年一回開催する</a:t>
            </a:r>
            <a:endParaRPr lang="en-US" altLang="ja-JP" sz="2200" dirty="0" smtClean="0"/>
          </a:p>
          <a:p>
            <a:pPr lvl="1"/>
            <a:r>
              <a:rPr lang="ja-JP" altLang="en-US" sz="2200" dirty="0" smtClean="0"/>
              <a:t>他の子供に対する支援団体とのパートナーシップを結ぶ</a:t>
            </a:r>
            <a:endParaRPr lang="en-US" altLang="ja-JP" sz="2200" dirty="0" smtClean="0"/>
          </a:p>
          <a:p>
            <a:pPr lvl="1"/>
            <a:r>
              <a:rPr lang="ja-JP" altLang="en-US" sz="2200" dirty="0" smtClean="0"/>
              <a:t>ヤングケアラー</a:t>
            </a:r>
            <a:r>
              <a:rPr lang="ja-JP" altLang="en-US" sz="2200" dirty="0"/>
              <a:t>・</a:t>
            </a:r>
            <a:r>
              <a:rPr lang="ja-JP" altLang="en-US" sz="2200" dirty="0" smtClean="0"/>
              <a:t>フォーラムを各地で開催する</a:t>
            </a:r>
            <a:endParaRPr lang="en-US" altLang="ja-JP" sz="2200" dirty="0" smtClean="0"/>
          </a:p>
          <a:p>
            <a:pPr lvl="2"/>
            <a:r>
              <a:rPr lang="ja-JP" altLang="en-US" sz="1900" dirty="0" smtClean="0"/>
              <a:t>仲間</a:t>
            </a:r>
            <a:r>
              <a:rPr lang="ja-JP" altLang="en-US" sz="1900" dirty="0"/>
              <a:t>と出</a:t>
            </a:r>
            <a:r>
              <a:rPr lang="ja-JP" altLang="en-US" sz="1900" dirty="0" smtClean="0"/>
              <a:t>逢える機会</a:t>
            </a:r>
            <a:r>
              <a:rPr lang="ja-JP" altLang="en-US" sz="1900" dirty="0"/>
              <a:t>を</a:t>
            </a:r>
            <a:r>
              <a:rPr lang="ja-JP" altLang="en-US" sz="1900" dirty="0" smtClean="0"/>
              <a:t>もたらす</a:t>
            </a:r>
            <a:endParaRPr lang="en-US" altLang="ja-JP" sz="1900" dirty="0" smtClean="0"/>
          </a:p>
          <a:p>
            <a:pPr lvl="2"/>
            <a:r>
              <a:rPr lang="ja-JP" altLang="en-US" sz="1900" dirty="0" smtClean="0"/>
              <a:t>自信を持つことが出来る</a:t>
            </a:r>
            <a:endParaRPr lang="en-US" altLang="ja-JP" sz="1900" dirty="0" smtClean="0"/>
          </a:p>
          <a:p>
            <a:pPr lvl="2"/>
            <a:r>
              <a:rPr lang="ja-JP" altLang="en-US" sz="1900" dirty="0" smtClean="0"/>
              <a:t>悩みや不安を共有することができる</a:t>
            </a:r>
            <a:endParaRPr lang="en-US" altLang="ja-JP" sz="1900" dirty="0" smtClean="0"/>
          </a:p>
          <a:p>
            <a:pPr marL="731520" lvl="2" indent="0">
              <a:buNone/>
            </a:pPr>
            <a:r>
              <a:rPr lang="ja-JP" altLang="en-US" sz="1900" dirty="0" smtClean="0"/>
              <a:t>＊子どもたちは自発的に発言しているが、常にソーシャルワーカーのサポートが必要</a:t>
            </a:r>
            <a:endParaRPr lang="en-US" altLang="ja-JP" sz="1900" dirty="0" smtClean="0"/>
          </a:p>
          <a:p>
            <a:pPr lvl="1"/>
            <a:r>
              <a:rPr lang="ja-JP" altLang="en-US" sz="2200" dirty="0"/>
              <a:t>ヤングケアラー・</a:t>
            </a:r>
            <a:r>
              <a:rPr lang="ja-JP" altLang="en-US" sz="2200" dirty="0" smtClean="0"/>
              <a:t>クラブ</a:t>
            </a:r>
            <a:r>
              <a:rPr lang="ja-JP" altLang="en-US" sz="2200" dirty="0"/>
              <a:t>を持って</a:t>
            </a:r>
            <a:r>
              <a:rPr lang="ja-JP" altLang="en-US" sz="2200" dirty="0" smtClean="0"/>
              <a:t>いる学校</a:t>
            </a:r>
            <a:r>
              <a:rPr lang="ja-JP" altLang="en-US" sz="2200" dirty="0"/>
              <a:t>も</a:t>
            </a:r>
            <a:r>
              <a:rPr lang="ja-JP" altLang="en-US" sz="2200" dirty="0" smtClean="0"/>
              <a:t>ある</a:t>
            </a:r>
            <a:endParaRPr lang="en-US" altLang="ja-JP" sz="2200" dirty="0" smtClean="0"/>
          </a:p>
          <a:p>
            <a:pPr lvl="2"/>
            <a:r>
              <a:rPr lang="ja-JP" altLang="en-US" sz="1900" dirty="0" smtClean="0"/>
              <a:t>相談できる場所や聴いてくれる人がいることが心強い</a:t>
            </a:r>
            <a:endParaRPr lang="en-US" altLang="ja-JP" sz="1900" dirty="0" smtClean="0"/>
          </a:p>
          <a:p>
            <a:pPr lvl="2"/>
            <a:r>
              <a:rPr lang="ja-JP" altLang="en-US" sz="1900" dirty="0" smtClean="0"/>
              <a:t>学校</a:t>
            </a:r>
            <a:r>
              <a:rPr lang="ja-JP" altLang="en-US" sz="1900" dirty="0"/>
              <a:t>に行きたく</a:t>
            </a:r>
            <a:r>
              <a:rPr lang="ja-JP" altLang="en-US" sz="1900" dirty="0" smtClean="0"/>
              <a:t>なる・通う理由ができる</a:t>
            </a:r>
            <a:endParaRPr lang="en-US" altLang="ja-JP" sz="1900" dirty="0" smtClean="0"/>
          </a:p>
          <a:p>
            <a:pPr lvl="2"/>
            <a:r>
              <a:rPr lang="ja-JP" altLang="en-US" sz="1900" dirty="0" smtClean="0"/>
              <a:t>孤独感から脱出することができる</a:t>
            </a:r>
            <a:endParaRPr lang="en-US" altLang="ja-JP" sz="1900" dirty="0" smtClean="0"/>
          </a:p>
          <a:p>
            <a:pPr lvl="2"/>
            <a:r>
              <a:rPr lang="ja-JP" altLang="en-US" sz="1900" dirty="0" smtClean="0"/>
              <a:t>居場所が</a:t>
            </a:r>
            <a:r>
              <a:rPr lang="ja-JP" altLang="en-US" sz="1900" dirty="0"/>
              <a:t>できる</a:t>
            </a:r>
            <a:endParaRPr lang="en-US" altLang="ja-JP" sz="1900" dirty="0" smtClean="0"/>
          </a:p>
          <a:p>
            <a:pPr lvl="1"/>
            <a:r>
              <a:rPr lang="ja-JP" altLang="en-US" sz="2200" dirty="0" smtClean="0"/>
              <a:t>ランチ・クラブ</a:t>
            </a:r>
            <a:endParaRPr lang="en-US" altLang="ja-JP" sz="2200" dirty="0" smtClean="0"/>
          </a:p>
          <a:p>
            <a:pPr lvl="2"/>
            <a:r>
              <a:rPr lang="ja-JP" altLang="en-US" sz="1900" dirty="0" smtClean="0"/>
              <a:t>トレーニングを受けた教師が常駐していつでも相談に乗る</a:t>
            </a:r>
            <a:endParaRPr lang="en-US" altLang="ja-JP" sz="1900" dirty="0" smtClean="0"/>
          </a:p>
          <a:p>
            <a:pPr lvl="2"/>
            <a:r>
              <a:rPr lang="ja-JP" altLang="en-US" sz="1900" dirty="0" smtClean="0"/>
              <a:t>クラスメイトより大人になるスピードが高い子供へのメンタルな対処</a:t>
            </a:r>
            <a:endParaRPr lang="en-US" altLang="ja-JP" sz="1900" dirty="0" smtClean="0"/>
          </a:p>
          <a:p>
            <a:pPr lvl="2"/>
            <a:r>
              <a:rPr lang="ja-JP" altLang="en-US" sz="1900" dirty="0" smtClean="0"/>
              <a:t>クラスメート</a:t>
            </a:r>
            <a:r>
              <a:rPr lang="ja-JP" altLang="en-US" sz="1900" dirty="0"/>
              <a:t>の</a:t>
            </a:r>
            <a:r>
              <a:rPr lang="ja-JP" altLang="en-US" sz="1900" dirty="0" smtClean="0"/>
              <a:t>理解度</a:t>
            </a:r>
            <a:r>
              <a:rPr lang="ja-JP" altLang="en-US" sz="1900" dirty="0"/>
              <a:t>が</a:t>
            </a:r>
            <a:r>
              <a:rPr lang="ja-JP" altLang="en-US" sz="1900" dirty="0" smtClean="0"/>
              <a:t>高まり</a:t>
            </a:r>
            <a:r>
              <a:rPr lang="ja-JP" altLang="en-US" sz="1900" dirty="0"/>
              <a:t>、</a:t>
            </a:r>
            <a:r>
              <a:rPr lang="ja-JP" altLang="en-US" sz="1900" dirty="0" smtClean="0"/>
              <a:t>いじめ防止</a:t>
            </a:r>
            <a:r>
              <a:rPr lang="ja-JP" altLang="en-US" sz="1900" dirty="0"/>
              <a:t>に</a:t>
            </a:r>
            <a:r>
              <a:rPr lang="ja-JP" altLang="en-US" sz="1900" dirty="0" smtClean="0"/>
              <a:t>つながる</a:t>
            </a:r>
            <a:endParaRPr lang="en-US" altLang="ja-JP" sz="1900" dirty="0" smtClean="0"/>
          </a:p>
          <a:p>
            <a:pPr lvl="1"/>
            <a:r>
              <a:rPr lang="ja-JP" altLang="en-US" sz="2200" dirty="0" smtClean="0"/>
              <a:t>ニュー</a:t>
            </a:r>
            <a:r>
              <a:rPr lang="ja-JP" altLang="en-US" sz="2200" dirty="0"/>
              <a:t>ス・</a:t>
            </a:r>
            <a:r>
              <a:rPr lang="ja-JP" altLang="en-US" sz="2200" dirty="0" smtClean="0"/>
              <a:t>レター</a:t>
            </a:r>
            <a:r>
              <a:rPr lang="ja-JP" altLang="en-US" sz="2200" dirty="0"/>
              <a:t>の</a:t>
            </a:r>
            <a:r>
              <a:rPr lang="ja-JP" altLang="en-US" sz="2200" dirty="0" smtClean="0"/>
              <a:t>発行</a:t>
            </a:r>
            <a:endParaRPr lang="en-US" altLang="ja-JP" sz="2200" dirty="0" smtClean="0"/>
          </a:p>
          <a:p>
            <a:pPr lvl="1"/>
            <a:endParaRPr lang="en-US" altLang="ja-JP" dirty="0" smtClean="0"/>
          </a:p>
          <a:p>
            <a:pPr lvl="1"/>
            <a:endParaRPr lang="en-US" altLang="ja-JP" dirty="0" smtClean="0"/>
          </a:p>
          <a:p>
            <a:endParaRPr kumimoji="1" lang="en-US" altLang="ja-JP" dirty="0" smtClean="0"/>
          </a:p>
        </p:txBody>
      </p:sp>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18</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3764372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363272" cy="652934"/>
          </a:xfrm>
        </p:spPr>
        <p:txBody>
          <a:bodyPr>
            <a:normAutofit/>
          </a:bodyPr>
          <a:lstStyle/>
          <a:p>
            <a:r>
              <a:rPr kumimoji="1" lang="ja-JP" altLang="en-US" b="1" dirty="0" smtClean="0"/>
              <a:t>包摂プログラム</a:t>
            </a:r>
            <a:r>
              <a:rPr lang="ja-JP" altLang="en-US" b="1" dirty="0"/>
              <a:t>・</a:t>
            </a:r>
            <a:r>
              <a:rPr kumimoji="1" lang="ja-JP" altLang="en-US" b="1" dirty="0" smtClean="0"/>
              <a:t>インタビュー内容</a:t>
            </a:r>
            <a:endParaRPr kumimoji="1" lang="ja-JP" altLang="en-US" b="1" dirty="0"/>
          </a:p>
        </p:txBody>
      </p:sp>
      <p:sp>
        <p:nvSpPr>
          <p:cNvPr id="3" name="コンテンツ プレースホルダー 2"/>
          <p:cNvSpPr>
            <a:spLocks noGrp="1"/>
          </p:cNvSpPr>
          <p:nvPr>
            <p:ph sz="quarter" idx="1"/>
          </p:nvPr>
        </p:nvSpPr>
        <p:spPr>
          <a:xfrm>
            <a:off x="467544" y="1052736"/>
            <a:ext cx="8219256" cy="5184576"/>
          </a:xfrm>
        </p:spPr>
        <p:txBody>
          <a:bodyPr>
            <a:normAutofit fontScale="92500" lnSpcReduction="10000"/>
          </a:bodyPr>
          <a:lstStyle/>
          <a:p>
            <a:r>
              <a:rPr lang="en-US" altLang="ja-JP" b="1" dirty="0" smtClean="0"/>
              <a:t>The Children</a:t>
            </a:r>
            <a:r>
              <a:rPr lang="ja-JP" altLang="en-US" b="1" dirty="0" smtClean="0"/>
              <a:t>ｓ </a:t>
            </a:r>
            <a:r>
              <a:rPr lang="en-US" altLang="ja-JP" b="1" dirty="0" smtClean="0"/>
              <a:t>Society</a:t>
            </a:r>
            <a:r>
              <a:rPr lang="ja-JP" altLang="en-US" b="1" dirty="0" smtClean="0"/>
              <a:t>から日本</a:t>
            </a:r>
            <a:r>
              <a:rPr lang="ja-JP" altLang="en-US" b="1" dirty="0"/>
              <a:t>へのアドバイス</a:t>
            </a:r>
            <a:endParaRPr lang="en-US" altLang="ja-JP" b="1" dirty="0"/>
          </a:p>
          <a:p>
            <a:pPr lvl="1"/>
            <a:r>
              <a:rPr lang="ja-JP" altLang="en-US" dirty="0" smtClean="0"/>
              <a:t>１つの学校、１人の教師をみつける</a:t>
            </a:r>
            <a:r>
              <a:rPr lang="en-US" altLang="ja-JP" dirty="0"/>
              <a:t>(1 School</a:t>
            </a:r>
            <a:r>
              <a:rPr lang="en-US" altLang="ja-JP" dirty="0" smtClean="0"/>
              <a:t>, 1 Teacher  Model)</a:t>
            </a:r>
          </a:p>
          <a:p>
            <a:pPr lvl="1"/>
            <a:r>
              <a:rPr lang="ja-JP" altLang="en-US" dirty="0" smtClean="0"/>
              <a:t>学校</a:t>
            </a:r>
            <a:r>
              <a:rPr lang="ja-JP" altLang="en-US" dirty="0"/>
              <a:t>への</a:t>
            </a:r>
            <a:r>
              <a:rPr lang="ja-JP" altLang="en-US" dirty="0" smtClean="0"/>
              <a:t>アプローチ</a:t>
            </a:r>
            <a:r>
              <a:rPr lang="ja-JP" altLang="en-US" dirty="0"/>
              <a:t>が</a:t>
            </a:r>
            <a:r>
              <a:rPr lang="ja-JP" altLang="en-US" dirty="0" smtClean="0"/>
              <a:t>効率的（子供のプロファイルを持っている）</a:t>
            </a:r>
            <a:endParaRPr lang="en-US" altLang="ja-JP" dirty="0" smtClean="0"/>
          </a:p>
          <a:p>
            <a:pPr lvl="1"/>
            <a:r>
              <a:rPr lang="ja-JP" altLang="en-US" dirty="0" smtClean="0"/>
              <a:t>ランチ</a:t>
            </a:r>
            <a:r>
              <a:rPr lang="ja-JP" altLang="en-US" dirty="0"/>
              <a:t>・</a:t>
            </a:r>
            <a:r>
              <a:rPr lang="ja-JP" altLang="en-US" dirty="0" smtClean="0"/>
              <a:t>クラブ</a:t>
            </a:r>
            <a:r>
              <a:rPr lang="ja-JP" altLang="en-US" dirty="0"/>
              <a:t>の</a:t>
            </a:r>
            <a:r>
              <a:rPr lang="ja-JP" altLang="en-US" dirty="0" smtClean="0"/>
              <a:t>実施（</a:t>
            </a:r>
            <a:r>
              <a:rPr lang="en-US" altLang="ja-JP" dirty="0" smtClean="0"/>
              <a:t>PTA</a:t>
            </a:r>
            <a:r>
              <a:rPr lang="ja-JP" altLang="en-US" dirty="0" err="1" smtClean="0"/>
              <a:t>、</a:t>
            </a:r>
            <a:r>
              <a:rPr lang="ja-JP" altLang="en-US" dirty="0" smtClean="0"/>
              <a:t>教育委員会への提言をするとよい）</a:t>
            </a:r>
            <a:endParaRPr lang="en-US" altLang="ja-JP" dirty="0" smtClean="0"/>
          </a:p>
          <a:p>
            <a:pPr lvl="1"/>
            <a:r>
              <a:rPr lang="ja-JP" altLang="en-US" dirty="0" smtClean="0"/>
              <a:t>学校</a:t>
            </a:r>
            <a:r>
              <a:rPr lang="ja-JP" altLang="en-US" dirty="0"/>
              <a:t>の</a:t>
            </a:r>
            <a:r>
              <a:rPr lang="ja-JP" altLang="en-US" dirty="0" smtClean="0"/>
              <a:t>理念</a:t>
            </a:r>
            <a:r>
              <a:rPr lang="ja-JP" altLang="en-US" dirty="0"/>
              <a:t>に</a:t>
            </a:r>
            <a:r>
              <a:rPr lang="ja-JP" altLang="en-US" dirty="0" smtClean="0"/>
              <a:t>合せたアプローチ　</a:t>
            </a:r>
            <a:r>
              <a:rPr lang="en-US" altLang="ja-JP" dirty="0" smtClean="0"/>
              <a:t>【</a:t>
            </a:r>
            <a:r>
              <a:rPr lang="ja-JP" altLang="en-US" dirty="0" smtClean="0"/>
              <a:t>健全な子供の育成</a:t>
            </a:r>
            <a:r>
              <a:rPr lang="en-US" altLang="ja-JP" dirty="0" smtClean="0"/>
              <a:t>】</a:t>
            </a:r>
            <a:r>
              <a:rPr lang="ja-JP" altLang="en-US" dirty="0" smtClean="0"/>
              <a:t>が必要</a:t>
            </a:r>
            <a:endParaRPr lang="en-US" altLang="ja-JP" dirty="0" smtClean="0"/>
          </a:p>
          <a:p>
            <a:pPr lvl="1"/>
            <a:r>
              <a:rPr lang="ja-JP" altLang="en-US" dirty="0" smtClean="0"/>
              <a:t>学校</a:t>
            </a:r>
            <a:r>
              <a:rPr lang="ja-JP" altLang="en-US" dirty="0"/>
              <a:t>教育という専門性の</a:t>
            </a:r>
            <a:r>
              <a:rPr lang="ja-JP" altLang="en-US" dirty="0" smtClean="0"/>
              <a:t>高いプログラムと子供のメンタルなハートの育成の融合を学校と</a:t>
            </a:r>
            <a:r>
              <a:rPr lang="en-US" altLang="ja-JP" dirty="0" smtClean="0"/>
              <a:t>PTA</a:t>
            </a:r>
            <a:r>
              <a:rPr lang="ja-JP" altLang="en-US" dirty="0" smtClean="0"/>
              <a:t>に提案</a:t>
            </a:r>
            <a:r>
              <a:rPr lang="ja-JP" altLang="en-US" dirty="0"/>
              <a:t>していくと良い。（相互</a:t>
            </a:r>
            <a:r>
              <a:rPr lang="ja-JP" altLang="en-US" dirty="0" smtClean="0"/>
              <a:t>理解</a:t>
            </a:r>
            <a:r>
              <a:rPr lang="ja-JP" altLang="en-US" dirty="0"/>
              <a:t>を</a:t>
            </a:r>
            <a:r>
              <a:rPr lang="ja-JP" altLang="en-US" dirty="0" smtClean="0"/>
              <a:t>深める</a:t>
            </a:r>
            <a:r>
              <a:rPr lang="ja-JP" altLang="en-US" dirty="0"/>
              <a:t>）</a:t>
            </a:r>
            <a:endParaRPr lang="en-US" altLang="ja-JP" dirty="0" smtClean="0"/>
          </a:p>
          <a:p>
            <a:pPr lvl="1"/>
            <a:r>
              <a:rPr lang="ja-JP" altLang="en-US" dirty="0" smtClean="0"/>
              <a:t>精神的に傷ついたり、疲れている心が抱える課題は見えにくい</a:t>
            </a:r>
            <a:r>
              <a:rPr lang="en-US" altLang="ja-JP" dirty="0" smtClean="0"/>
              <a:t/>
            </a:r>
            <a:br>
              <a:rPr lang="en-US" altLang="ja-JP" dirty="0" smtClean="0"/>
            </a:br>
            <a:r>
              <a:rPr lang="en-US" altLang="ja-JP" dirty="0" smtClean="0"/>
              <a:t>(</a:t>
            </a:r>
            <a:r>
              <a:rPr lang="ja-JP" altLang="en-US" dirty="0" smtClean="0"/>
              <a:t>感情的なインパクト）ということを理解していただく啓蒙活動が必要</a:t>
            </a:r>
            <a:endParaRPr lang="en-US" altLang="ja-JP" dirty="0" smtClean="0"/>
          </a:p>
          <a:p>
            <a:pPr lvl="1"/>
            <a:r>
              <a:rPr lang="ja-JP" altLang="en-US" dirty="0" smtClean="0"/>
              <a:t>フェスティバルやアート＆チャットクラブはその後のフォローが必要</a:t>
            </a:r>
            <a:endParaRPr lang="en-US" altLang="ja-JP" dirty="0" smtClean="0"/>
          </a:p>
          <a:p>
            <a:pPr lvl="1"/>
            <a:r>
              <a:rPr lang="ja-JP" altLang="en-US" dirty="0"/>
              <a:t>家に</a:t>
            </a:r>
            <a:r>
              <a:rPr lang="ja-JP" altLang="en-US" dirty="0" smtClean="0"/>
              <a:t>帰れば元通り</a:t>
            </a:r>
            <a:r>
              <a:rPr lang="ja-JP" altLang="en-US" dirty="0"/>
              <a:t>の</a:t>
            </a:r>
            <a:r>
              <a:rPr lang="ja-JP" altLang="en-US" dirty="0" smtClean="0"/>
              <a:t>生活なのでイベント後は、子供は余計</a:t>
            </a:r>
            <a:r>
              <a:rPr lang="ja-JP" altLang="en-US" dirty="0"/>
              <a:t>に</a:t>
            </a:r>
            <a:r>
              <a:rPr lang="ja-JP" altLang="en-US" dirty="0" smtClean="0"/>
              <a:t>辛くなる</a:t>
            </a:r>
            <a:endParaRPr lang="en-US" altLang="ja-JP" dirty="0" smtClean="0"/>
          </a:p>
          <a:p>
            <a:pPr lvl="1"/>
            <a:r>
              <a:rPr lang="ja-JP" altLang="en-US" dirty="0"/>
              <a:t>継続的</a:t>
            </a:r>
            <a:r>
              <a:rPr lang="ja-JP" altLang="en-US" dirty="0" smtClean="0"/>
              <a:t>なサポートができる体制と組織団体を準備しておくことが先決</a:t>
            </a:r>
            <a:endParaRPr lang="en-US" altLang="ja-JP" dirty="0" smtClean="0"/>
          </a:p>
          <a:p>
            <a:pPr lvl="1"/>
            <a:r>
              <a:rPr lang="ja-JP" altLang="en-US" dirty="0" smtClean="0"/>
              <a:t>日本</a:t>
            </a:r>
            <a:r>
              <a:rPr lang="ja-JP" altLang="en-US" dirty="0"/>
              <a:t>の</a:t>
            </a:r>
            <a:r>
              <a:rPr lang="ja-JP" altLang="en-US" dirty="0" smtClean="0"/>
              <a:t>社会や文化や土地に合せた体制作りをしていったほうがいい</a:t>
            </a:r>
            <a:endParaRPr lang="en-US" altLang="ja-JP" dirty="0" smtClean="0"/>
          </a:p>
          <a:p>
            <a:pPr lvl="1"/>
            <a:r>
              <a:rPr lang="ja-JP" altLang="en-US" dirty="0" smtClean="0"/>
              <a:t>フェスティバルより先にアート＆チャットクラブを学校に普及させた</a:t>
            </a:r>
            <a:r>
              <a:rPr lang="en-US" altLang="ja-JP" dirty="0" smtClean="0"/>
              <a:t/>
            </a:r>
            <a:br>
              <a:rPr lang="en-US" altLang="ja-JP" dirty="0" smtClean="0"/>
            </a:br>
            <a:r>
              <a:rPr lang="ja-JP" altLang="en-US" dirty="0" smtClean="0"/>
              <a:t>ほうが良いだろう。なぜならば、フェスティバルの後に子供たちを継続</a:t>
            </a:r>
            <a:r>
              <a:rPr lang="en-US" altLang="ja-JP" dirty="0" smtClean="0"/>
              <a:t/>
            </a:r>
            <a:br>
              <a:rPr lang="en-US" altLang="ja-JP" dirty="0" smtClean="0"/>
            </a:br>
            <a:r>
              <a:rPr lang="ja-JP" altLang="en-US" dirty="0" smtClean="0"/>
              <a:t>敵に支援する受け皿が必要だから。</a:t>
            </a:r>
            <a:endParaRPr lang="en-US" altLang="ja-JP" dirty="0" smtClean="0"/>
          </a:p>
          <a:p>
            <a:pPr lvl="1"/>
            <a:endParaRPr lang="en-US" altLang="ja-JP" dirty="0" smtClean="0"/>
          </a:p>
          <a:p>
            <a:pPr lvl="1"/>
            <a:endParaRPr lang="en-US" altLang="ja-JP" dirty="0" smtClean="0"/>
          </a:p>
          <a:p>
            <a:endParaRPr kumimoji="1" lang="en-US" altLang="ja-JP" dirty="0" smtClean="0"/>
          </a:p>
        </p:txBody>
      </p:sp>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19</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617390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9348"/>
            <a:ext cx="7467600" cy="1143000"/>
          </a:xfrm>
        </p:spPr>
        <p:txBody>
          <a:bodyPr/>
          <a:lstStyle/>
          <a:p>
            <a:r>
              <a:rPr kumimoji="1" lang="en-US" altLang="ja-JP" b="1" dirty="0" smtClean="0"/>
              <a:t>Children’s Society</a:t>
            </a:r>
            <a:br>
              <a:rPr kumimoji="1" lang="en-US" altLang="ja-JP" b="1" dirty="0" smtClean="0"/>
            </a:br>
            <a:r>
              <a:rPr kumimoji="1" lang="ja-JP" altLang="en-US" b="1" dirty="0" smtClean="0"/>
              <a:t>視察の経緯と目的</a:t>
            </a:r>
            <a:endParaRPr kumimoji="1" lang="ja-JP" altLang="en-US" b="1" dirty="0"/>
          </a:p>
        </p:txBody>
      </p:sp>
      <p:sp>
        <p:nvSpPr>
          <p:cNvPr id="3" name="コンテンツ プレースホルダー 2"/>
          <p:cNvSpPr>
            <a:spLocks noGrp="1"/>
          </p:cNvSpPr>
          <p:nvPr>
            <p:ph sz="quarter" idx="1"/>
          </p:nvPr>
        </p:nvSpPr>
        <p:spPr>
          <a:xfrm>
            <a:off x="251520" y="1916832"/>
            <a:ext cx="8003232" cy="5702100"/>
          </a:xfrm>
        </p:spPr>
        <p:txBody>
          <a:bodyPr>
            <a:normAutofit/>
          </a:bodyPr>
          <a:lstStyle/>
          <a:p>
            <a:r>
              <a:rPr kumimoji="1" lang="ja-JP" altLang="en-US" dirty="0" smtClean="0"/>
              <a:t>経緯</a:t>
            </a:r>
            <a:endParaRPr lang="en-US" altLang="ja-JP" dirty="0"/>
          </a:p>
          <a:p>
            <a:pPr lvl="1"/>
            <a:r>
              <a:rPr lang="en-US" altLang="ja-JP" sz="1800" dirty="0" smtClean="0"/>
              <a:t>2014</a:t>
            </a:r>
            <a:r>
              <a:rPr lang="ja-JP" altLang="en-US" sz="1800" dirty="0" smtClean="0"/>
              <a:t>年</a:t>
            </a:r>
            <a:r>
              <a:rPr lang="en-US" altLang="ja-JP" sz="1800" dirty="0"/>
              <a:t>2</a:t>
            </a:r>
            <a:r>
              <a:rPr lang="ja-JP" altLang="en-US" sz="1800" dirty="0" smtClean="0"/>
              <a:t>月</a:t>
            </a:r>
            <a:r>
              <a:rPr lang="en-US" altLang="ja-JP" sz="1800" dirty="0" smtClean="0"/>
              <a:t/>
            </a:r>
            <a:br>
              <a:rPr lang="en-US" altLang="ja-JP" sz="1800" dirty="0" smtClean="0"/>
            </a:br>
            <a:r>
              <a:rPr lang="ja-JP" altLang="en-US" sz="1800" dirty="0" smtClean="0"/>
              <a:t>富山県高岡市・東京の成蹊大学で行われた</a:t>
            </a:r>
            <a:r>
              <a:rPr lang="en-US" altLang="ja-JP" sz="1800" dirty="0" smtClean="0"/>
              <a:t/>
            </a:r>
            <a:br>
              <a:rPr lang="en-US" altLang="ja-JP" sz="1800" dirty="0" smtClean="0"/>
            </a:br>
            <a:r>
              <a:rPr lang="ja-JP" altLang="en-US" sz="1800" dirty="0" smtClean="0"/>
              <a:t>「介護を担う子どもたち」シンポジウムに参加し、</a:t>
            </a:r>
            <a:r>
              <a:rPr lang="en-US" altLang="ja-JP" sz="1800" dirty="0" smtClean="0"/>
              <a:t/>
            </a:r>
            <a:br>
              <a:rPr lang="en-US" altLang="ja-JP" sz="1800" dirty="0" smtClean="0"/>
            </a:br>
            <a:r>
              <a:rPr lang="ja-JP" altLang="en-US" sz="1800" dirty="0" smtClean="0"/>
              <a:t>ヘレン・リードビターさんとの出会う</a:t>
            </a:r>
            <a:endParaRPr lang="en-US" altLang="ja-JP" sz="1800" dirty="0" smtClean="0"/>
          </a:p>
          <a:p>
            <a:pPr lvl="1"/>
            <a:r>
              <a:rPr lang="en-US" altLang="ja-JP" sz="1800" dirty="0" smtClean="0"/>
              <a:t>ART&amp;CHAT </a:t>
            </a:r>
            <a:r>
              <a:rPr lang="en-US" altLang="ja-JP" sz="1800" dirty="0"/>
              <a:t>CLUB</a:t>
            </a:r>
            <a:r>
              <a:rPr lang="ja-JP" altLang="en-US" sz="1800" dirty="0"/>
              <a:t>と似た活動</a:t>
            </a:r>
            <a:r>
              <a:rPr lang="ja-JP" altLang="en-US" sz="1800" dirty="0" smtClean="0"/>
              <a:t>を英国ですでに</a:t>
            </a:r>
            <a:r>
              <a:rPr lang="en-US" altLang="ja-JP" sz="1800" dirty="0" smtClean="0"/>
              <a:t/>
            </a:r>
            <a:br>
              <a:rPr lang="en-US" altLang="ja-JP" sz="1800" dirty="0" smtClean="0"/>
            </a:br>
            <a:r>
              <a:rPr lang="ja-JP" altLang="en-US" sz="1800" dirty="0" smtClean="0"/>
              <a:t>実践して</a:t>
            </a:r>
            <a:r>
              <a:rPr lang="ja-JP" altLang="en-US" sz="1800" dirty="0"/>
              <a:t>いること</a:t>
            </a:r>
            <a:r>
              <a:rPr lang="ja-JP" altLang="en-US" sz="1800" dirty="0" smtClean="0"/>
              <a:t>に感動し、その活動内容に共感</a:t>
            </a:r>
            <a:r>
              <a:rPr lang="ja-JP" altLang="en-US" sz="1800" dirty="0"/>
              <a:t>した</a:t>
            </a:r>
            <a:endParaRPr lang="en-US" altLang="ja-JP" sz="1800" dirty="0"/>
          </a:p>
          <a:p>
            <a:pPr marL="365760" lvl="1" indent="0">
              <a:buNone/>
            </a:pPr>
            <a:endParaRPr kumimoji="1" lang="en-US" altLang="ja-JP" dirty="0" smtClean="0"/>
          </a:p>
          <a:p>
            <a:r>
              <a:rPr lang="ja-JP" altLang="en-US" dirty="0" smtClean="0"/>
              <a:t>目的</a:t>
            </a:r>
            <a:endParaRPr lang="en-US" altLang="ja-JP" dirty="0"/>
          </a:p>
          <a:p>
            <a:pPr lvl="1"/>
            <a:r>
              <a:rPr lang="ja-JP" altLang="en-US" sz="1800" dirty="0" smtClean="0"/>
              <a:t>ヤングケアラーとは何か、その実態を知るため</a:t>
            </a:r>
            <a:endParaRPr lang="en-US" altLang="ja-JP" sz="1800" dirty="0" smtClean="0"/>
          </a:p>
          <a:p>
            <a:pPr lvl="1"/>
            <a:r>
              <a:rPr lang="ja-JP" altLang="en-US" sz="1800" dirty="0" smtClean="0"/>
              <a:t>ヤングケアラーに関する具体的</a:t>
            </a:r>
            <a:r>
              <a:rPr lang="ja-JP" altLang="en-US" sz="1800" dirty="0"/>
              <a:t>な</a:t>
            </a:r>
            <a:r>
              <a:rPr lang="ja-JP" altLang="en-US" sz="1800" dirty="0" smtClean="0"/>
              <a:t>支援</a:t>
            </a:r>
            <a:r>
              <a:rPr lang="ja-JP" altLang="en-US" sz="1800" dirty="0"/>
              <a:t>や</a:t>
            </a:r>
            <a:r>
              <a:rPr lang="ja-JP" altLang="en-US" sz="1800" dirty="0" smtClean="0"/>
              <a:t>取組みを学ぶため</a:t>
            </a:r>
            <a:endParaRPr lang="en-US" altLang="ja-JP" sz="1800" dirty="0"/>
          </a:p>
          <a:p>
            <a:pPr lvl="1"/>
            <a:r>
              <a:rPr lang="ja-JP" altLang="en-US" sz="1800" dirty="0" smtClean="0"/>
              <a:t>日本社会にヤングケアラーの実態を認知してもらうため</a:t>
            </a:r>
            <a:endParaRPr lang="en-US" altLang="ja-JP" sz="1800" dirty="0" smtClean="0"/>
          </a:p>
          <a:p>
            <a:pPr lvl="1"/>
            <a:r>
              <a:rPr lang="ja-JP" altLang="en-US" sz="1800" dirty="0" smtClean="0"/>
              <a:t>日本</a:t>
            </a:r>
            <a:r>
              <a:rPr lang="ja-JP" altLang="en-US" sz="1800" dirty="0"/>
              <a:t>に</a:t>
            </a:r>
            <a:r>
              <a:rPr lang="ja-JP" altLang="en-US" sz="1800" dirty="0" smtClean="0"/>
              <a:t>おけるヤングケアラー啓蒙活動に応用するため</a:t>
            </a:r>
            <a:endParaRPr lang="en-US" altLang="ja-JP" sz="1800" dirty="0" smtClean="0"/>
          </a:p>
          <a:p>
            <a:pPr marL="365760" lvl="1" indent="0">
              <a:buNone/>
            </a:pPr>
            <a:r>
              <a:rPr lang="en-US" altLang="ja-JP" sz="1700" dirty="0" smtClean="0"/>
              <a:t/>
            </a:r>
            <a:br>
              <a:rPr lang="en-US" altLang="ja-JP" sz="1700" dirty="0" smtClean="0"/>
            </a:br>
            <a:endParaRPr lang="en-US" altLang="ja-JP" sz="1700" dirty="0" smtClean="0"/>
          </a:p>
          <a:p>
            <a:pPr marL="0" indent="0">
              <a:buNone/>
            </a:pPr>
            <a:endParaRPr kumimoji="1" lang="ja-JP" altLang="en-US" dirty="0"/>
          </a:p>
        </p:txBody>
      </p:sp>
      <p:sp>
        <p:nvSpPr>
          <p:cNvPr id="5" name="スライド番号プレースホルダー 4"/>
          <p:cNvSpPr>
            <a:spLocks noGrp="1"/>
          </p:cNvSpPr>
          <p:nvPr>
            <p:ph type="sldNum" sz="quarter" idx="15"/>
          </p:nvPr>
        </p:nvSpPr>
        <p:spPr/>
        <p:txBody>
          <a:bodyPr/>
          <a:lstStyle/>
          <a:p>
            <a:fld id="{E1407EF4-EA87-4438-B96E-DD076EBC64A4}" type="slidenum">
              <a:rPr kumimoji="1" lang="ja-JP" altLang="en-US" smtClean="0"/>
              <a:t>2</a:t>
            </a:fld>
            <a:endParaRPr kumimoji="1" lang="ja-JP" altLang="en-US"/>
          </a:p>
        </p:txBody>
      </p:sp>
      <p:sp>
        <p:nvSpPr>
          <p:cNvPr id="6" name="フッター プレースホルダー 5"/>
          <p:cNvSpPr>
            <a:spLocks noGrp="1"/>
          </p:cNvSpPr>
          <p:nvPr>
            <p:ph type="ftr" sz="quarter" idx="16"/>
          </p:nvPr>
        </p:nvSpPr>
        <p:spPr/>
        <p:txBody>
          <a:bodyPr/>
          <a:lstStyle/>
          <a:p>
            <a:r>
              <a:rPr kumimoji="1" lang="en-US" altLang="ja-JP" smtClean="0"/>
              <a:t>(C) Copyright by Carer Action Network</a:t>
            </a:r>
            <a:endParaRPr kumimoji="1" lang="ja-JP" altLang="en-US"/>
          </a:p>
        </p:txBody>
      </p:sp>
      <p:pic>
        <p:nvPicPr>
          <p:cNvPr id="3074" name="Picture 2" descr="C:\Users\mochiky\Documents\ケアラーサポート\介護を担う子供た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980728"/>
            <a:ext cx="2023251" cy="28438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6187752" y="3824536"/>
            <a:ext cx="2232248" cy="523220"/>
          </a:xfrm>
          <a:prstGeom prst="rect">
            <a:avLst/>
          </a:prstGeom>
          <a:noFill/>
        </p:spPr>
        <p:txBody>
          <a:bodyPr wrap="square" rtlCol="0">
            <a:spAutoFit/>
          </a:bodyPr>
          <a:lstStyle/>
          <a:p>
            <a:r>
              <a:rPr kumimoji="1" lang="ja-JP" altLang="en-US" sz="1400" b="1" dirty="0" smtClean="0"/>
              <a:t>成蹊大学で</a:t>
            </a:r>
            <a:r>
              <a:rPr kumimoji="1" lang="ja-JP" altLang="en-US" sz="1400" b="1" dirty="0" smtClean="0"/>
              <a:t>行われた</a:t>
            </a:r>
            <a:r>
              <a:rPr kumimoji="1" lang="en-US" altLang="ja-JP" sz="1400" b="1" dirty="0" smtClean="0"/>
              <a:t/>
            </a:r>
            <a:br>
              <a:rPr kumimoji="1" lang="en-US" altLang="ja-JP" sz="1400" b="1" dirty="0" smtClean="0"/>
            </a:br>
            <a:r>
              <a:rPr kumimoji="1" lang="ja-JP" altLang="en-US" sz="1400" b="1" dirty="0" smtClean="0"/>
              <a:t>シンポジウム</a:t>
            </a:r>
            <a:endParaRPr kumimoji="1" lang="ja-JP" altLang="en-US" sz="1400" b="1" dirty="0"/>
          </a:p>
        </p:txBody>
      </p:sp>
    </p:spTree>
    <p:extLst>
      <p:ext uri="{BB962C8B-B14F-4D97-AF65-F5344CB8AC3E}">
        <p14:creationId xmlns:p14="http://schemas.microsoft.com/office/powerpoint/2010/main" val="183121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4704" y="332656"/>
            <a:ext cx="8579296" cy="724942"/>
          </a:xfrm>
        </p:spPr>
        <p:txBody>
          <a:bodyPr>
            <a:normAutofit/>
          </a:bodyPr>
          <a:lstStyle/>
          <a:p>
            <a:r>
              <a:rPr kumimoji="1" lang="ja-JP" altLang="en-US" b="1" dirty="0" smtClean="0"/>
              <a:t>包摂プログラム　インクルージョン・プランニング</a:t>
            </a:r>
            <a:endParaRPr kumimoji="1" lang="ja-JP" altLang="en-US" b="1" dirty="0"/>
          </a:p>
        </p:txBody>
      </p:sp>
      <p:sp>
        <p:nvSpPr>
          <p:cNvPr id="3" name="コンテンツ プレースホルダー 2"/>
          <p:cNvSpPr>
            <a:spLocks noGrp="1"/>
          </p:cNvSpPr>
          <p:nvPr>
            <p:ph sz="quarter" idx="1"/>
          </p:nvPr>
        </p:nvSpPr>
        <p:spPr>
          <a:xfrm>
            <a:off x="467544" y="1340768"/>
            <a:ext cx="8219256" cy="4873752"/>
          </a:xfrm>
        </p:spPr>
        <p:txBody>
          <a:bodyPr>
            <a:normAutofit fontScale="92500" lnSpcReduction="20000"/>
          </a:bodyPr>
          <a:lstStyle/>
          <a:p>
            <a:r>
              <a:rPr lang="ja-JP" altLang="en-US" b="1" dirty="0" smtClean="0"/>
              <a:t>ランチ・クラブの進め方（参考事例）</a:t>
            </a:r>
            <a:endParaRPr lang="en-US" altLang="ja-JP" b="1" dirty="0"/>
          </a:p>
          <a:p>
            <a:pPr lvl="1"/>
            <a:r>
              <a:rPr lang="ja-JP" altLang="en-US" dirty="0"/>
              <a:t>骨を折ったこと</a:t>
            </a:r>
            <a:r>
              <a:rPr lang="ja-JP" altLang="en-US" dirty="0" smtClean="0"/>
              <a:t>をイメージしてみよう</a:t>
            </a:r>
            <a:endParaRPr lang="en-US" altLang="ja-JP" dirty="0" smtClean="0"/>
          </a:p>
          <a:p>
            <a:pPr lvl="1"/>
            <a:r>
              <a:rPr lang="ja-JP" altLang="en-US" dirty="0" smtClean="0"/>
              <a:t>どんなサポートをしてほしいかな？（トイレ？着替え？食事？）</a:t>
            </a:r>
            <a:endParaRPr lang="en-US" altLang="ja-JP" dirty="0" smtClean="0"/>
          </a:p>
          <a:p>
            <a:pPr lvl="1"/>
            <a:r>
              <a:rPr lang="ja-JP" altLang="en-US" dirty="0" smtClean="0"/>
              <a:t>病気</a:t>
            </a:r>
            <a:r>
              <a:rPr lang="ja-JP" altLang="en-US" dirty="0"/>
              <a:t>になった時のこと</a:t>
            </a:r>
            <a:r>
              <a:rPr lang="ja-JP" altLang="en-US" dirty="0" smtClean="0"/>
              <a:t>をイメージ</a:t>
            </a:r>
            <a:r>
              <a:rPr lang="ja-JP" altLang="en-US" dirty="0"/>
              <a:t>して</a:t>
            </a:r>
            <a:r>
              <a:rPr lang="ja-JP" altLang="en-US" dirty="0" smtClean="0"/>
              <a:t>みよう</a:t>
            </a:r>
            <a:endParaRPr lang="en-US" altLang="ja-JP" dirty="0" smtClean="0"/>
          </a:p>
          <a:p>
            <a:pPr lvl="1"/>
            <a:r>
              <a:rPr lang="ja-JP" altLang="en-US" dirty="0" smtClean="0"/>
              <a:t>どんなサポートをしてほしいかな？（トイレ？着替え？食事？）</a:t>
            </a:r>
            <a:endParaRPr lang="en-US" altLang="ja-JP" dirty="0" smtClean="0"/>
          </a:p>
          <a:p>
            <a:pPr lvl="1"/>
            <a:r>
              <a:rPr lang="ja-JP" altLang="en-US" dirty="0"/>
              <a:t>他</a:t>
            </a:r>
            <a:r>
              <a:rPr lang="ja-JP" altLang="en-US" dirty="0" smtClean="0"/>
              <a:t>に</a:t>
            </a:r>
            <a:r>
              <a:rPr lang="ja-JP" altLang="en-US" dirty="0"/>
              <a:t>どんな</a:t>
            </a:r>
            <a:r>
              <a:rPr lang="ja-JP" altLang="en-US" dirty="0" smtClean="0"/>
              <a:t>問題</a:t>
            </a:r>
            <a:r>
              <a:rPr lang="ja-JP" altLang="en-US" dirty="0"/>
              <a:t>が</a:t>
            </a:r>
            <a:r>
              <a:rPr lang="ja-JP" altLang="en-US" dirty="0" smtClean="0"/>
              <a:t>起きそうかな？（子供たちに考えさせる）</a:t>
            </a:r>
            <a:endParaRPr lang="en-US" altLang="ja-JP" dirty="0" smtClean="0"/>
          </a:p>
          <a:p>
            <a:pPr lvl="1"/>
            <a:r>
              <a:rPr lang="ja-JP" altLang="en-US" dirty="0"/>
              <a:t>もし家族にこの様</a:t>
            </a:r>
            <a:r>
              <a:rPr lang="ja-JP" altLang="en-US" dirty="0" smtClean="0"/>
              <a:t>なサポート</a:t>
            </a:r>
            <a:r>
              <a:rPr lang="ja-JP" altLang="en-US" dirty="0"/>
              <a:t>を</a:t>
            </a:r>
            <a:r>
              <a:rPr lang="ja-JP" altLang="en-US" dirty="0" smtClean="0"/>
              <a:t>必要とする人がいたら、何をして</a:t>
            </a:r>
            <a:r>
              <a:rPr lang="en-US" altLang="ja-JP" dirty="0"/>
              <a:t/>
            </a:r>
            <a:br>
              <a:rPr lang="en-US" altLang="ja-JP" dirty="0"/>
            </a:br>
            <a:r>
              <a:rPr lang="ja-JP" altLang="en-US" dirty="0" smtClean="0"/>
              <a:t>あげたいですか？自分はどんなことが出来るかな？</a:t>
            </a:r>
            <a:endParaRPr lang="en-US" altLang="ja-JP" dirty="0" smtClean="0"/>
          </a:p>
          <a:p>
            <a:pPr lvl="1"/>
            <a:r>
              <a:rPr lang="ja-JP" altLang="en-US" dirty="0"/>
              <a:t>それをしてあげたときに</a:t>
            </a:r>
            <a:r>
              <a:rPr lang="ja-JP" altLang="en-US" dirty="0" smtClean="0"/>
              <a:t>は</a:t>
            </a:r>
            <a:r>
              <a:rPr lang="ja-JP" altLang="en-US" dirty="0"/>
              <a:t>どんな風</a:t>
            </a:r>
            <a:r>
              <a:rPr lang="ja-JP" altLang="en-US" dirty="0" smtClean="0"/>
              <a:t>に</a:t>
            </a:r>
            <a:r>
              <a:rPr lang="ja-JP" altLang="en-US" dirty="0"/>
              <a:t>感じる</a:t>
            </a:r>
            <a:r>
              <a:rPr lang="ja-JP" altLang="en-US" dirty="0" smtClean="0"/>
              <a:t>かな</a:t>
            </a:r>
            <a:r>
              <a:rPr lang="ja-JP" altLang="en-US" dirty="0"/>
              <a:t>？</a:t>
            </a:r>
            <a:endParaRPr lang="en-US" altLang="ja-JP" dirty="0" smtClean="0"/>
          </a:p>
          <a:p>
            <a:pPr lvl="1"/>
            <a:r>
              <a:rPr lang="ja-JP" altLang="en-US" dirty="0"/>
              <a:t>もしその</a:t>
            </a:r>
            <a:r>
              <a:rPr lang="ja-JP" altLang="en-US" dirty="0" smtClean="0"/>
              <a:t>サポート</a:t>
            </a:r>
            <a:r>
              <a:rPr lang="ja-JP" altLang="en-US" dirty="0"/>
              <a:t>を</a:t>
            </a:r>
            <a:r>
              <a:rPr lang="ja-JP" altLang="en-US" dirty="0" smtClean="0"/>
              <a:t>毎日</a:t>
            </a:r>
            <a:r>
              <a:rPr lang="ja-JP" altLang="en-US" dirty="0"/>
              <a:t>やらなければならないと</a:t>
            </a:r>
            <a:r>
              <a:rPr lang="ja-JP" altLang="en-US" dirty="0" smtClean="0"/>
              <a:t>、何ができなくなるかな？</a:t>
            </a:r>
            <a:endParaRPr lang="en-US" altLang="ja-JP" dirty="0" smtClean="0"/>
          </a:p>
          <a:p>
            <a:pPr lvl="1"/>
            <a:r>
              <a:rPr lang="ja-JP" altLang="en-US" dirty="0"/>
              <a:t>それをしなければならない時に</a:t>
            </a:r>
            <a:r>
              <a:rPr lang="ja-JP" altLang="en-US" dirty="0" smtClean="0"/>
              <a:t>は</a:t>
            </a:r>
            <a:r>
              <a:rPr lang="ja-JP" altLang="en-US" dirty="0"/>
              <a:t>、</a:t>
            </a:r>
            <a:r>
              <a:rPr lang="ja-JP" altLang="en-US" dirty="0" smtClean="0"/>
              <a:t>どんな</a:t>
            </a:r>
            <a:r>
              <a:rPr lang="ja-JP" altLang="en-US" dirty="0"/>
              <a:t>風</a:t>
            </a:r>
            <a:r>
              <a:rPr lang="ja-JP" altLang="en-US" dirty="0" smtClean="0"/>
              <a:t>に</a:t>
            </a:r>
            <a:r>
              <a:rPr lang="ja-JP" altLang="en-US" dirty="0"/>
              <a:t>感じる</a:t>
            </a:r>
            <a:r>
              <a:rPr lang="ja-JP" altLang="en-US" dirty="0" smtClean="0"/>
              <a:t>かな？</a:t>
            </a:r>
            <a:endParaRPr lang="en-US" altLang="ja-JP" dirty="0" smtClean="0"/>
          </a:p>
          <a:p>
            <a:pPr lvl="1"/>
            <a:r>
              <a:rPr lang="ja-JP" altLang="en-US" dirty="0" smtClean="0"/>
              <a:t>沢山の</a:t>
            </a:r>
            <a:r>
              <a:rPr lang="ja-JP" altLang="en-US" dirty="0" err="1" smtClean="0"/>
              <a:t>ごちゃまぜな</a:t>
            </a:r>
            <a:r>
              <a:rPr lang="ja-JP" altLang="en-US" dirty="0" smtClean="0"/>
              <a:t>気持ちになるよね</a:t>
            </a:r>
            <a:endParaRPr lang="en-US" altLang="ja-JP" dirty="0" smtClean="0"/>
          </a:p>
          <a:p>
            <a:pPr lvl="1"/>
            <a:r>
              <a:rPr lang="ja-JP" altLang="en-US" dirty="0"/>
              <a:t>これ</a:t>
            </a:r>
            <a:r>
              <a:rPr lang="ja-JP" altLang="en-US" dirty="0" smtClean="0"/>
              <a:t>がヤングケアラーと呼ばれる子供たちなのです</a:t>
            </a:r>
            <a:endParaRPr lang="en-US" altLang="ja-JP" dirty="0" smtClean="0"/>
          </a:p>
          <a:p>
            <a:pPr lvl="1"/>
            <a:r>
              <a:rPr lang="ja-JP" altLang="en-US" dirty="0" smtClean="0"/>
              <a:t>クラスメイトにそのようなお友達がいたら、どうしてあげたいですか？</a:t>
            </a:r>
            <a:endParaRPr lang="en-US" altLang="ja-JP" dirty="0" smtClean="0"/>
          </a:p>
          <a:p>
            <a:pPr lvl="1"/>
            <a:r>
              <a:rPr lang="ja-JP" altLang="en-US" dirty="0"/>
              <a:t>あなた</a:t>
            </a:r>
            <a:r>
              <a:rPr lang="ja-JP" altLang="en-US" dirty="0" smtClean="0"/>
              <a:t>がヤングケアラーだったら、後でこの先生に相談することができます。</a:t>
            </a:r>
            <a:endParaRPr lang="en-US" altLang="ja-JP" dirty="0"/>
          </a:p>
          <a:p>
            <a:pPr marL="365760" lvl="1" indent="0">
              <a:buNone/>
            </a:pPr>
            <a:r>
              <a:rPr lang="ja-JP" altLang="en-US" dirty="0" smtClean="0"/>
              <a:t>（このランチ・クラブをする前に、教師へのトレーニングを行う必要がある）</a:t>
            </a:r>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endParaRPr kumimoji="1" lang="en-US" altLang="ja-JP" dirty="0" smtClean="0"/>
          </a:p>
        </p:txBody>
      </p:sp>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20</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1166296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4967" y="67657"/>
            <a:ext cx="8229600" cy="1143000"/>
          </a:xfrm>
        </p:spPr>
        <p:txBody>
          <a:bodyPr>
            <a:normAutofit fontScale="90000"/>
          </a:bodyPr>
          <a:lstStyle/>
          <a:p>
            <a:r>
              <a:rPr lang="ja-JP" altLang="en-US" b="1" dirty="0" smtClean="0"/>
              <a:t>ロンドン特別区ホーンスロ</a:t>
            </a:r>
            <a:r>
              <a:rPr lang="en-US" altLang="ja-JP" b="1" dirty="0" smtClean="0"/>
              <a:t>―</a:t>
            </a:r>
            <a:r>
              <a:rPr lang="ja-JP" altLang="en-US" b="1" dirty="0" smtClean="0"/>
              <a:t>　フットプリンツ・プログラム</a:t>
            </a:r>
            <a:r>
              <a:rPr lang="en-US" altLang="ja-JP" b="1" dirty="0" smtClean="0"/>
              <a:t/>
            </a:r>
            <a:br>
              <a:rPr lang="en-US" altLang="ja-JP" b="1" dirty="0" smtClean="0"/>
            </a:br>
            <a:r>
              <a:rPr lang="ja-JP" altLang="en-US" b="1" dirty="0" smtClean="0"/>
              <a:t>２０１４年３月１０日</a:t>
            </a:r>
            <a:r>
              <a:rPr lang="ja-JP" altLang="en-US" b="1" dirty="0"/>
              <a:t>視察</a:t>
            </a:r>
            <a:endParaRPr kumimoji="1" lang="ja-JP" altLang="en-US" b="1" dirty="0"/>
          </a:p>
        </p:txBody>
      </p:sp>
      <p:sp>
        <p:nvSpPr>
          <p:cNvPr id="4" name="コンテンツ プレースホルダー 3"/>
          <p:cNvSpPr>
            <a:spLocks noGrp="1"/>
          </p:cNvSpPr>
          <p:nvPr>
            <p:ph sz="quarter" idx="1"/>
          </p:nvPr>
        </p:nvSpPr>
        <p:spPr>
          <a:xfrm>
            <a:off x="408508" y="1223244"/>
            <a:ext cx="8229600" cy="5616624"/>
          </a:xfrm>
        </p:spPr>
        <p:txBody>
          <a:bodyPr>
            <a:normAutofit fontScale="77500" lnSpcReduction="20000"/>
          </a:bodyPr>
          <a:lstStyle/>
          <a:p>
            <a:pPr marL="0" indent="0">
              <a:buNone/>
            </a:pPr>
            <a:r>
              <a:rPr kumimoji="1" lang="ja-JP" altLang="en-US" b="1" dirty="0" smtClean="0"/>
              <a:t>ヤングケアラー・</a:t>
            </a:r>
            <a:r>
              <a:rPr lang="ja-JP" altLang="en-US" b="1" dirty="0" smtClean="0"/>
              <a:t>フットプリンツ・プロジェクト</a:t>
            </a:r>
            <a:r>
              <a:rPr kumimoji="1" lang="ja-JP" altLang="en-US" dirty="0" smtClean="0"/>
              <a:t>を</a:t>
            </a:r>
            <a:r>
              <a:rPr lang="ja-JP" altLang="en-US" dirty="0" smtClean="0"/>
              <a:t>視察した。</a:t>
            </a:r>
            <a:r>
              <a:rPr lang="en-US" altLang="ja-JP" dirty="0" smtClean="0"/>
              <a:t/>
            </a:r>
            <a:br>
              <a:rPr lang="en-US" altLang="ja-JP" dirty="0" smtClean="0"/>
            </a:br>
            <a:r>
              <a:rPr kumimoji="1" lang="ja-JP" altLang="en-US" dirty="0" smtClean="0"/>
              <a:t>ヤングケアラーが放課後毎週火曜日に集まり、様々な支援を無料で受けている</a:t>
            </a:r>
            <a:endParaRPr kumimoji="1" lang="en-US" altLang="ja-JP" dirty="0" smtClean="0"/>
          </a:p>
          <a:p>
            <a:pPr marL="0" indent="0">
              <a:buNone/>
            </a:pPr>
            <a:r>
              <a:rPr kumimoji="1" lang="ja-JP" altLang="en-US" dirty="0" smtClean="0"/>
              <a:t>・グループディスカッション</a:t>
            </a:r>
            <a:endParaRPr kumimoji="1" lang="en-US" altLang="ja-JP" dirty="0" smtClean="0"/>
          </a:p>
          <a:p>
            <a:pPr marL="0" indent="0">
              <a:buNone/>
            </a:pPr>
            <a:r>
              <a:rPr lang="ja-JP" altLang="en-US" dirty="0" smtClean="0"/>
              <a:t>・ライフスキル</a:t>
            </a:r>
            <a:endParaRPr lang="en-US" altLang="ja-JP" dirty="0" smtClean="0"/>
          </a:p>
          <a:p>
            <a:pPr marL="0" indent="0">
              <a:buNone/>
            </a:pPr>
            <a:r>
              <a:rPr kumimoji="1" lang="ja-JP" altLang="en-US" dirty="0" smtClean="0"/>
              <a:t>・社会的スキル</a:t>
            </a:r>
            <a:endParaRPr kumimoji="1" lang="en-US" altLang="ja-JP" dirty="0" smtClean="0"/>
          </a:p>
          <a:p>
            <a:pPr marL="0" indent="0">
              <a:buNone/>
            </a:pPr>
            <a:r>
              <a:rPr kumimoji="1" lang="ja-JP" altLang="en-US" dirty="0" smtClean="0"/>
              <a:t>・感情面での豊かさを学ぶ</a:t>
            </a:r>
            <a:endParaRPr kumimoji="1" lang="en-US" altLang="ja-JP" dirty="0" smtClean="0"/>
          </a:p>
          <a:p>
            <a:pPr marL="0" indent="0">
              <a:buNone/>
            </a:pPr>
            <a:r>
              <a:rPr lang="ja-JP" altLang="en-US" dirty="0" smtClean="0"/>
              <a:t>・アートとクラフト制作</a:t>
            </a:r>
            <a:endParaRPr lang="en-US" altLang="ja-JP" dirty="0" smtClean="0"/>
          </a:p>
          <a:p>
            <a:pPr marL="0" indent="0">
              <a:buNone/>
            </a:pPr>
            <a:r>
              <a:rPr kumimoji="1" lang="ja-JP" altLang="en-US" dirty="0" smtClean="0"/>
              <a:t>・戸外活動　アスレチックやピクニック</a:t>
            </a:r>
            <a:endParaRPr kumimoji="1" lang="en-US" altLang="ja-JP" dirty="0" smtClean="0"/>
          </a:p>
          <a:p>
            <a:pPr marL="0" indent="0">
              <a:buNone/>
            </a:pPr>
            <a:r>
              <a:rPr lang="ja-JP" altLang="en-US" dirty="0" smtClean="0"/>
              <a:t>・ファミリーイベント（小旅行など）</a:t>
            </a:r>
            <a:endParaRPr kumimoji="1" lang="en-US" altLang="ja-JP" dirty="0" smtClean="0"/>
          </a:p>
          <a:p>
            <a:pPr marL="0" indent="0">
              <a:buNone/>
            </a:pPr>
            <a:r>
              <a:rPr lang="ja-JP" altLang="en-US" dirty="0" smtClean="0"/>
              <a:t>・学校活動の支援（宿題ができる環境）</a:t>
            </a:r>
            <a:endParaRPr kumimoji="1" lang="en-US" altLang="ja-JP" dirty="0"/>
          </a:p>
          <a:p>
            <a:pPr marL="0" indent="0">
              <a:buNone/>
            </a:pPr>
            <a:endParaRPr kumimoji="1" lang="en-US" altLang="ja-JP" dirty="0" smtClean="0"/>
          </a:p>
          <a:p>
            <a:pPr marL="0" indent="0">
              <a:buNone/>
            </a:pPr>
            <a:r>
              <a:rPr lang="ja-JP" altLang="en-US" dirty="0"/>
              <a:t>　</a:t>
            </a:r>
            <a:r>
              <a:rPr lang="ja-JP" altLang="en-US" dirty="0" smtClean="0"/>
              <a:t>　　　　　　　　　</a:t>
            </a:r>
            <a:r>
              <a:rPr lang="en-US" altLang="ja-JP" dirty="0" smtClean="0"/>
              <a:t/>
            </a:r>
            <a:br>
              <a:rPr lang="en-US" altLang="ja-JP" dirty="0" smtClean="0"/>
            </a:br>
            <a:r>
              <a:rPr lang="ja-JP" altLang="en-US" dirty="0" smtClean="0"/>
              <a:t>今回は、特別に６人の</a:t>
            </a:r>
            <a:r>
              <a:rPr lang="ja-JP" altLang="en-US" dirty="0"/>
              <a:t>子ども</a:t>
            </a:r>
            <a:r>
              <a:rPr lang="ja-JP" altLang="en-US" dirty="0" smtClean="0"/>
              <a:t>と２人の母親が集まってくれました</a:t>
            </a:r>
            <a:r>
              <a:rPr lang="en-US" altLang="ja-JP" dirty="0" smtClean="0"/>
              <a:t/>
            </a:r>
            <a:br>
              <a:rPr lang="en-US" altLang="ja-JP" dirty="0" smtClean="0"/>
            </a:br>
            <a:r>
              <a:rPr lang="en-US" altLang="ja-JP" dirty="0" smtClean="0"/>
              <a:t/>
            </a:r>
            <a:br>
              <a:rPr lang="en-US" altLang="ja-JP" dirty="0" smtClean="0"/>
            </a:br>
            <a:r>
              <a:rPr kumimoji="1" lang="en-US" altLang="ja-JP" dirty="0" smtClean="0"/>
              <a:t>【</a:t>
            </a:r>
            <a:r>
              <a:rPr kumimoji="1" lang="ja-JP" altLang="en-US" dirty="0" smtClean="0"/>
              <a:t>子どもたちの声</a:t>
            </a:r>
            <a:r>
              <a:rPr kumimoji="1" lang="en-US" altLang="ja-JP" dirty="0" smtClean="0"/>
              <a:t>】</a:t>
            </a:r>
            <a:r>
              <a:rPr kumimoji="1" lang="ja-JP" altLang="en-US" dirty="0" smtClean="0"/>
              <a:t>　</a:t>
            </a:r>
            <a:endParaRPr lang="en-US" altLang="ja-JP" dirty="0" smtClean="0"/>
          </a:p>
          <a:p>
            <a:pPr marL="0" indent="0">
              <a:buNone/>
            </a:pPr>
            <a:r>
              <a:rPr kumimoji="1" lang="ja-JP" altLang="en-US" dirty="0" smtClean="0"/>
              <a:t>「親のケアをしていても、兄弟姉妹の</a:t>
            </a:r>
            <a:r>
              <a:rPr lang="ja-JP" altLang="en-US" dirty="0" smtClean="0"/>
              <a:t>面倒をみていても抱える課題や想いは同じ」</a:t>
            </a:r>
            <a:endParaRPr kumimoji="1" lang="en-US" altLang="ja-JP" dirty="0" smtClean="0"/>
          </a:p>
          <a:p>
            <a:pPr marL="0" indent="0">
              <a:buNone/>
            </a:pPr>
            <a:r>
              <a:rPr lang="ja-JP" altLang="en-US" dirty="0" smtClean="0"/>
              <a:t>「（家庭の事情は関係なく）みんな同じ想いだからここに来ると安心するの」</a:t>
            </a:r>
            <a:endParaRPr lang="en-US" altLang="ja-JP" dirty="0" smtClean="0"/>
          </a:p>
          <a:p>
            <a:pPr marL="0" indent="0">
              <a:buNone/>
            </a:pPr>
            <a:r>
              <a:rPr lang="ja-JP" altLang="en-US" dirty="0" smtClean="0"/>
              <a:t>「僕しか、私しか、（ケアを）できる人が（家庭に）いないからね」</a:t>
            </a:r>
            <a:endParaRPr lang="en-US" altLang="ja-JP" dirty="0" smtClean="0"/>
          </a:p>
        </p:txBody>
      </p:sp>
      <p:sp>
        <p:nvSpPr>
          <p:cNvPr id="6" name="スライド番号プレースホルダー 5"/>
          <p:cNvSpPr>
            <a:spLocks noGrp="1"/>
          </p:cNvSpPr>
          <p:nvPr>
            <p:ph type="sldNum" sz="quarter" idx="15"/>
          </p:nvPr>
        </p:nvSpPr>
        <p:spPr/>
        <p:txBody>
          <a:bodyPr/>
          <a:lstStyle/>
          <a:p>
            <a:fld id="{E1407EF4-EA87-4438-B96E-DD076EBC64A4}" type="slidenum">
              <a:rPr kumimoji="1" lang="ja-JP" altLang="en-US" smtClean="0"/>
              <a:t>21</a:t>
            </a:fld>
            <a:endParaRPr kumimoji="1" lang="ja-JP" altLang="en-US"/>
          </a:p>
        </p:txBody>
      </p:sp>
      <p:sp>
        <p:nvSpPr>
          <p:cNvPr id="7" name="フッター プレースホルダー 6"/>
          <p:cNvSpPr>
            <a:spLocks noGrp="1"/>
          </p:cNvSpPr>
          <p:nvPr>
            <p:ph type="ftr" sz="quarter" idx="16"/>
          </p:nvPr>
        </p:nvSpPr>
        <p:spPr/>
        <p:txBody>
          <a:bodyPr/>
          <a:lstStyle/>
          <a:p>
            <a:r>
              <a:rPr kumimoji="1" lang="en-US" altLang="ja-JP" dirty="0" smtClean="0"/>
              <a:t>(C) Copyright by </a:t>
            </a:r>
            <a:r>
              <a:rPr kumimoji="1" lang="en-US" altLang="ja-JP" dirty="0" err="1" smtClean="0"/>
              <a:t>Carer</a:t>
            </a:r>
            <a:r>
              <a:rPr kumimoji="1" lang="en-US" altLang="ja-JP" dirty="0" smtClean="0"/>
              <a:t> Action Network</a:t>
            </a:r>
            <a:endParaRPr kumimoji="1" lang="ja-JP" alt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44823"/>
            <a:ext cx="2400176" cy="2930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458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16632"/>
            <a:ext cx="7467600" cy="1143000"/>
          </a:xfrm>
        </p:spPr>
        <p:txBody>
          <a:bodyPr>
            <a:normAutofit/>
          </a:bodyPr>
          <a:lstStyle/>
          <a:p>
            <a:pPr algn="ctr"/>
            <a:r>
              <a:rPr kumimoji="1" lang="ja-JP" altLang="en-US" b="1" dirty="0" smtClean="0"/>
              <a:t>きょうだいケアラー（障がい者のきょうだい）と</a:t>
            </a:r>
            <a:r>
              <a:rPr kumimoji="1" lang="en-US" altLang="ja-JP" b="1" dirty="0" smtClean="0"/>
              <a:t/>
            </a:r>
            <a:br>
              <a:rPr kumimoji="1" lang="en-US" altLang="ja-JP" b="1" dirty="0" smtClean="0"/>
            </a:br>
            <a:r>
              <a:rPr kumimoji="1" lang="ja-JP" altLang="en-US" b="1" dirty="0" smtClean="0"/>
              <a:t>ヤングケアラーが抱えている共通した課題</a:t>
            </a:r>
            <a:endParaRPr kumimoji="1" lang="ja-JP" altLang="en-US" b="1" dirty="0"/>
          </a:p>
        </p:txBody>
      </p:sp>
      <p:sp>
        <p:nvSpPr>
          <p:cNvPr id="3" name="コンテンツ プレースホルダー 2"/>
          <p:cNvSpPr>
            <a:spLocks noGrp="1"/>
          </p:cNvSpPr>
          <p:nvPr>
            <p:ph sz="quarter" idx="1"/>
          </p:nvPr>
        </p:nvSpPr>
        <p:spPr>
          <a:xfrm>
            <a:off x="539552" y="1196752"/>
            <a:ext cx="8784976" cy="5976664"/>
          </a:xfrm>
        </p:spPr>
        <p:txBody>
          <a:bodyPr>
            <a:normAutofit/>
          </a:bodyPr>
          <a:lstStyle/>
          <a:p>
            <a:r>
              <a:rPr lang="ja-JP" altLang="en-US" b="1" dirty="0" smtClean="0"/>
              <a:t>様々な課題</a:t>
            </a:r>
            <a:r>
              <a:rPr lang="en-US" altLang="ja-JP" b="1" dirty="0" smtClean="0"/>
              <a:t>(</a:t>
            </a:r>
            <a:r>
              <a:rPr lang="ja-JP" altLang="en-US" b="1" dirty="0" smtClean="0"/>
              <a:t>チャレンジ</a:t>
            </a:r>
            <a:r>
              <a:rPr lang="en-US" altLang="ja-JP" b="1" dirty="0" smtClean="0"/>
              <a:t>)</a:t>
            </a:r>
            <a:r>
              <a:rPr lang="ja-JP" altLang="en-US" b="1" dirty="0" smtClean="0"/>
              <a:t>を持つ子供たち</a:t>
            </a:r>
            <a:endParaRPr lang="en-US" altLang="ja-JP" b="1" dirty="0" smtClean="0"/>
          </a:p>
          <a:p>
            <a:pPr marL="0" indent="0">
              <a:buNone/>
            </a:pPr>
            <a:r>
              <a:rPr kumimoji="1" lang="ja-JP" altLang="en-US" sz="1900" dirty="0"/>
              <a:t>　</a:t>
            </a:r>
            <a:r>
              <a:rPr kumimoji="1" lang="ja-JP" altLang="en-US" sz="1900" dirty="0" smtClean="0"/>
              <a:t>　・クラスメイトの言葉や態度に過敏になりがち</a:t>
            </a:r>
            <a:r>
              <a:rPr kumimoji="1" lang="en-US" altLang="ja-JP" sz="1900" dirty="0" smtClean="0"/>
              <a:t/>
            </a:r>
            <a:br>
              <a:rPr kumimoji="1" lang="en-US" altLang="ja-JP" sz="1900" dirty="0" smtClean="0"/>
            </a:br>
            <a:r>
              <a:rPr kumimoji="1" lang="ja-JP" altLang="en-US" sz="1900" dirty="0" smtClean="0"/>
              <a:t>　　・家庭の事情をクラスメイトに知られることが恥ずかしい</a:t>
            </a:r>
            <a:r>
              <a:rPr kumimoji="1" lang="en-US" altLang="ja-JP" sz="1900" dirty="0" smtClean="0"/>
              <a:t/>
            </a:r>
            <a:br>
              <a:rPr kumimoji="1" lang="en-US" altLang="ja-JP" sz="1900" dirty="0" smtClean="0"/>
            </a:br>
            <a:r>
              <a:rPr kumimoji="1" lang="ja-JP" altLang="en-US" sz="1900" dirty="0" smtClean="0"/>
              <a:t>　　・親や友達や先生に本当の気持ちを打ち明けられない</a:t>
            </a:r>
            <a:endParaRPr kumimoji="1" lang="en-US" altLang="ja-JP" sz="1900" dirty="0" smtClean="0"/>
          </a:p>
          <a:p>
            <a:pPr marL="0" indent="0">
              <a:buNone/>
            </a:pPr>
            <a:r>
              <a:rPr lang="ja-JP" altLang="en-US" sz="1900" dirty="0"/>
              <a:t>　</a:t>
            </a:r>
            <a:r>
              <a:rPr lang="ja-JP" altLang="en-US" sz="1900" dirty="0" smtClean="0"/>
              <a:t>　・家庭での出来事を「普通」に話したいが、可哀そうだと思われる</a:t>
            </a:r>
            <a:endParaRPr lang="en-US" altLang="ja-JP" sz="1900" dirty="0" smtClean="0"/>
          </a:p>
          <a:p>
            <a:pPr marL="0" indent="0">
              <a:buNone/>
            </a:pPr>
            <a:r>
              <a:rPr kumimoji="1" lang="ja-JP" altLang="en-US" sz="1900" dirty="0"/>
              <a:t>　</a:t>
            </a:r>
            <a:r>
              <a:rPr kumimoji="1" lang="ja-JP" altLang="en-US" sz="1900" dirty="0" smtClean="0"/>
              <a:t>　・偉いね、凄いねと言われることが不愉快、嫌だ、そうじゃないと思う</a:t>
            </a:r>
            <a:endParaRPr kumimoji="1" lang="en-US" altLang="ja-JP" sz="1900" dirty="0" smtClean="0"/>
          </a:p>
          <a:p>
            <a:pPr marL="0" indent="0">
              <a:buNone/>
            </a:pPr>
            <a:r>
              <a:rPr lang="ja-JP" altLang="en-US" sz="1900" dirty="0"/>
              <a:t>　</a:t>
            </a:r>
            <a:r>
              <a:rPr lang="ja-JP" altLang="en-US" sz="1900" dirty="0" smtClean="0"/>
              <a:t>　・普通のことをしているのに特別なことをしているように思われる</a:t>
            </a:r>
            <a:endParaRPr kumimoji="1" lang="en-US" altLang="ja-JP" sz="1900" dirty="0" smtClean="0"/>
          </a:p>
          <a:p>
            <a:pPr marL="0" indent="0">
              <a:buNone/>
            </a:pPr>
            <a:r>
              <a:rPr lang="ja-JP" altLang="en-US" sz="1900" dirty="0" smtClean="0"/>
              <a:t>　　・クラスメイトよりも早く成長する（クラスメイトと話が合わない）</a:t>
            </a:r>
            <a:r>
              <a:rPr lang="en-US" altLang="ja-JP" sz="1900" dirty="0" smtClean="0"/>
              <a:t/>
            </a:r>
            <a:br>
              <a:rPr lang="en-US" altLang="ja-JP" sz="1900" dirty="0" smtClean="0"/>
            </a:br>
            <a:r>
              <a:rPr lang="ja-JP" altLang="en-US" sz="1900" dirty="0" smtClean="0"/>
              <a:t>　　・本当に理解してくれる人との出会いが少ない</a:t>
            </a:r>
            <a:endParaRPr lang="en-US" altLang="ja-JP" sz="1900" dirty="0" smtClean="0"/>
          </a:p>
          <a:p>
            <a:pPr marL="0" indent="0">
              <a:buNone/>
            </a:pPr>
            <a:r>
              <a:rPr lang="ja-JP" altLang="en-US" sz="1900" dirty="0"/>
              <a:t>　</a:t>
            </a:r>
            <a:r>
              <a:rPr lang="ja-JP" altLang="en-US" sz="1900" dirty="0" smtClean="0"/>
              <a:t>　・物事を自己解決</a:t>
            </a:r>
            <a:r>
              <a:rPr lang="ja-JP" altLang="en-US" sz="1900" dirty="0"/>
              <a:t>してしまいがちに</a:t>
            </a:r>
            <a:r>
              <a:rPr lang="ja-JP" altLang="en-US" sz="1900" dirty="0" smtClean="0"/>
              <a:t>なる（相手に相談しづらくなる）</a:t>
            </a:r>
            <a:r>
              <a:rPr lang="en-US" altLang="ja-JP" sz="1900" dirty="0" smtClean="0"/>
              <a:t/>
            </a:r>
            <a:br>
              <a:rPr lang="en-US" altLang="ja-JP" sz="1900" dirty="0" smtClean="0"/>
            </a:br>
            <a:r>
              <a:rPr lang="ja-JP" altLang="en-US" sz="1900" dirty="0"/>
              <a:t>　</a:t>
            </a:r>
            <a:r>
              <a:rPr lang="ja-JP" altLang="en-US" sz="1900" dirty="0" smtClean="0"/>
              <a:t>　・家族が死んでしまうのではないかという不安を持って生活する</a:t>
            </a:r>
            <a:endParaRPr lang="en-US" altLang="ja-JP" sz="1900" dirty="0" smtClean="0"/>
          </a:p>
          <a:p>
            <a:pPr marL="0" indent="0">
              <a:buNone/>
            </a:pPr>
            <a:r>
              <a:rPr lang="ja-JP" altLang="en-US" sz="1900" dirty="0"/>
              <a:t>　</a:t>
            </a:r>
            <a:r>
              <a:rPr lang="ja-JP" altLang="en-US" sz="1900" dirty="0" smtClean="0"/>
              <a:t>　・</a:t>
            </a:r>
            <a:r>
              <a:rPr kumimoji="1" lang="ja-JP" altLang="en-US" sz="1900" dirty="0" smtClean="0"/>
              <a:t>自分だけが健常者であることに対する後ろめたさを持つ</a:t>
            </a:r>
            <a:endParaRPr kumimoji="1" lang="en-US" altLang="ja-JP" sz="1900" dirty="0" smtClean="0"/>
          </a:p>
          <a:p>
            <a:pPr marL="0" indent="0">
              <a:buNone/>
            </a:pPr>
            <a:r>
              <a:rPr lang="ja-JP" altLang="en-US" sz="1900" dirty="0"/>
              <a:t>　</a:t>
            </a:r>
            <a:r>
              <a:rPr lang="ja-JP" altLang="en-US" sz="1900" dirty="0" smtClean="0"/>
              <a:t>　・</a:t>
            </a:r>
            <a:r>
              <a:rPr lang="ja-JP" altLang="en-US" sz="1900" dirty="0" err="1" smtClean="0"/>
              <a:t>障がいを</a:t>
            </a:r>
            <a:r>
              <a:rPr lang="ja-JP" altLang="en-US" sz="1900" dirty="0" smtClean="0"/>
              <a:t>持つ兄弟姉妹の世話をするために生れてきたのだと思う</a:t>
            </a:r>
            <a:r>
              <a:rPr lang="en-US" altLang="ja-JP" sz="1900" dirty="0" smtClean="0"/>
              <a:t/>
            </a:r>
            <a:br>
              <a:rPr lang="en-US" altLang="ja-JP" sz="1900" dirty="0" smtClean="0"/>
            </a:br>
            <a:r>
              <a:rPr lang="ja-JP" altLang="en-US" sz="1900" dirty="0" smtClean="0"/>
              <a:t>　　・一生涯にわたって世話をし続けるという重責にかられる</a:t>
            </a:r>
            <a:endParaRPr kumimoji="1" lang="en-US" altLang="ja-JP" sz="1900" dirty="0" smtClean="0"/>
          </a:p>
          <a:p>
            <a:pPr marL="0" indent="0">
              <a:buNone/>
            </a:pPr>
            <a:r>
              <a:rPr lang="ja-JP" altLang="en-US" sz="1900" dirty="0"/>
              <a:t>　</a:t>
            </a:r>
            <a:r>
              <a:rPr lang="ja-JP" altLang="en-US" sz="1900" dirty="0" smtClean="0"/>
              <a:t>　・恋愛や結婚が難しいだろうと考えてしまう</a:t>
            </a:r>
            <a:endParaRPr lang="en-US" altLang="ja-JP" sz="1900" dirty="0" smtClean="0"/>
          </a:p>
          <a:p>
            <a:pPr marL="0" indent="0">
              <a:buNone/>
            </a:pPr>
            <a:r>
              <a:rPr kumimoji="1" lang="ja-JP" altLang="en-US" sz="1900" dirty="0"/>
              <a:t>　</a:t>
            </a:r>
            <a:r>
              <a:rPr kumimoji="1" lang="ja-JP" altLang="en-US" sz="1900" dirty="0" smtClean="0"/>
              <a:t>　・進路や</a:t>
            </a:r>
            <a:r>
              <a:rPr lang="ja-JP" altLang="en-US" sz="1900" dirty="0" smtClean="0"/>
              <a:t>進学が限定されているように思ってしまう</a:t>
            </a:r>
            <a:r>
              <a:rPr lang="en-US" altLang="ja-JP" dirty="0" smtClean="0"/>
              <a:t/>
            </a:r>
            <a:br>
              <a:rPr lang="en-US" altLang="ja-JP" dirty="0" smtClean="0"/>
            </a:br>
            <a:r>
              <a:rPr kumimoji="1" lang="ja-JP" altLang="en-US" dirty="0"/>
              <a:t>　</a:t>
            </a:r>
            <a:endParaRPr kumimoji="1" lang="en-US" altLang="ja-JP" dirty="0" smtClean="0"/>
          </a:p>
        </p:txBody>
      </p:sp>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22</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3434176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47248" cy="2002234"/>
          </a:xfrm>
        </p:spPr>
        <p:txBody>
          <a:bodyPr>
            <a:normAutofit/>
          </a:bodyPr>
          <a:lstStyle/>
          <a:p>
            <a:pPr algn="ctr"/>
            <a:r>
              <a:rPr lang="ja-JP" altLang="en-US" b="1" dirty="0"/>
              <a:t>ケアラー・アクション・</a:t>
            </a:r>
            <a:r>
              <a:rPr lang="ja-JP" altLang="en-US" b="1" dirty="0" smtClean="0"/>
              <a:t>ネットワーク</a:t>
            </a:r>
            <a:r>
              <a:rPr lang="en-US" altLang="ja-JP" b="1" dirty="0" smtClean="0"/>
              <a:t/>
            </a:r>
            <a:br>
              <a:rPr lang="en-US" altLang="ja-JP" b="1" dirty="0" smtClean="0"/>
            </a:br>
            <a:r>
              <a:rPr lang="ja-JP" altLang="en-US" b="1" dirty="0" smtClean="0"/>
              <a:t>Ｃａｒｅｒ </a:t>
            </a:r>
            <a:r>
              <a:rPr lang="en-US" altLang="ja-JP" b="1" dirty="0" smtClean="0"/>
              <a:t>Action Network</a:t>
            </a:r>
            <a:br>
              <a:rPr lang="en-US" altLang="ja-JP" b="1" dirty="0" smtClean="0"/>
            </a:br>
            <a:r>
              <a:rPr lang="ja-JP" altLang="en-US" dirty="0" smtClean="0"/>
              <a:t>英国</a:t>
            </a:r>
            <a:r>
              <a:rPr lang="en-US" altLang="ja-JP" dirty="0"/>
              <a:t>Children’s Society</a:t>
            </a:r>
            <a:br>
              <a:rPr lang="en-US" altLang="ja-JP" dirty="0"/>
            </a:br>
            <a:r>
              <a:rPr lang="en-US" altLang="ja-JP" dirty="0"/>
              <a:t>(</a:t>
            </a:r>
            <a:r>
              <a:rPr lang="ja-JP" altLang="en-US" dirty="0"/>
              <a:t>子ども協会）の視察を終えて</a:t>
            </a:r>
            <a:r>
              <a:rPr lang="ja-JP" altLang="en-US" b="1" dirty="0" smtClean="0"/>
              <a:t>　</a:t>
            </a:r>
            <a:endParaRPr kumimoji="1" lang="ja-JP" altLang="en-US" b="1" dirty="0"/>
          </a:p>
        </p:txBody>
      </p:sp>
      <p:sp>
        <p:nvSpPr>
          <p:cNvPr id="3" name="コンテンツ プレースホルダー 2"/>
          <p:cNvSpPr>
            <a:spLocks noGrp="1"/>
          </p:cNvSpPr>
          <p:nvPr>
            <p:ph sz="quarter" idx="1"/>
          </p:nvPr>
        </p:nvSpPr>
        <p:spPr>
          <a:xfrm>
            <a:off x="467544" y="1556792"/>
            <a:ext cx="8219256" cy="4873752"/>
          </a:xfrm>
        </p:spPr>
        <p:txBody>
          <a:bodyPr>
            <a:normAutofit/>
          </a:bodyPr>
          <a:lstStyle/>
          <a:p>
            <a:pPr marL="365760" lvl="1" indent="0">
              <a:buNone/>
            </a:pPr>
            <a:endParaRPr lang="en-US" altLang="ja-JP" sz="3600" dirty="0" smtClean="0"/>
          </a:p>
          <a:p>
            <a:pPr marL="365760" lvl="1" indent="0">
              <a:buNone/>
            </a:pPr>
            <a:endParaRPr lang="en-US" altLang="ja-JP" sz="3600" dirty="0"/>
          </a:p>
          <a:p>
            <a:pPr marL="365760" lvl="1" indent="0" algn="ctr">
              <a:buNone/>
            </a:pPr>
            <a:r>
              <a:rPr lang="ja-JP" altLang="en-US" sz="3600" dirty="0"/>
              <a:t>ご清聴</a:t>
            </a:r>
            <a:r>
              <a:rPr lang="ja-JP" altLang="en-US" sz="3600" dirty="0" smtClean="0"/>
              <a:t>ありがとうございました</a:t>
            </a:r>
            <a:endParaRPr lang="en-US" altLang="ja-JP" sz="3600" dirty="0" smtClean="0"/>
          </a:p>
          <a:p>
            <a:pPr marL="365760" lvl="1" indent="0">
              <a:buNone/>
            </a:pPr>
            <a:endParaRPr lang="en-US" altLang="ja-JP" sz="3600" dirty="0"/>
          </a:p>
          <a:p>
            <a:pPr marL="365760" lvl="1" indent="0" algn="ctr">
              <a:buNone/>
            </a:pPr>
            <a:r>
              <a:rPr lang="ja-JP" altLang="en-US" sz="1800" dirty="0" smtClean="0"/>
              <a:t>連絡先</a:t>
            </a:r>
            <a:r>
              <a:rPr lang="en-US" altLang="ja-JP" sz="1800" dirty="0" smtClean="0"/>
              <a:t/>
            </a:r>
            <a:br>
              <a:rPr lang="en-US" altLang="ja-JP" sz="1800" dirty="0" smtClean="0"/>
            </a:br>
            <a:r>
              <a:rPr lang="ja-JP" altLang="en-US" sz="1800" dirty="0" smtClean="0"/>
              <a:t>持田　恭子 </a:t>
            </a:r>
            <a:r>
              <a:rPr lang="en-US" altLang="ja-JP" sz="1800" dirty="0" smtClean="0"/>
              <a:t>(Kyoko MOCHIDA)</a:t>
            </a:r>
          </a:p>
          <a:p>
            <a:pPr marL="365760" lvl="1" indent="0" algn="ctr">
              <a:buNone/>
            </a:pPr>
            <a:r>
              <a:rPr lang="en-US" altLang="ja-JP" sz="1800" dirty="0" smtClean="0">
                <a:hlinkClick r:id="rId3"/>
              </a:rPr>
              <a:t>kyokomochida1023@gmail.com</a:t>
            </a:r>
            <a:endParaRPr lang="en-US" altLang="ja-JP" sz="1800" dirty="0" smtClean="0"/>
          </a:p>
          <a:p>
            <a:pPr marL="365760" lvl="1" indent="0" algn="ctr">
              <a:buNone/>
            </a:pPr>
            <a:r>
              <a:rPr lang="en-US" altLang="ja-JP" sz="1800" dirty="0" smtClean="0">
                <a:hlinkClick r:id="rId4"/>
              </a:rPr>
              <a:t>kyomo0403@i.softbank.jp</a:t>
            </a:r>
            <a:endParaRPr lang="en-US" altLang="ja-JP" sz="1800" dirty="0" smtClean="0"/>
          </a:p>
          <a:p>
            <a:pPr marL="365760" lvl="1" indent="0" algn="ctr">
              <a:buNone/>
            </a:pPr>
            <a:r>
              <a:rPr lang="en-US" altLang="ja-JP" sz="1800" dirty="0" smtClean="0"/>
              <a:t>080-4169-1355</a:t>
            </a:r>
          </a:p>
          <a:p>
            <a:pPr marL="365760" lvl="1" indent="0" algn="ctr">
              <a:buNone/>
            </a:pPr>
            <a:r>
              <a:rPr lang="ja-JP" altLang="en-US" sz="3600" dirty="0" smtClean="0"/>
              <a:t>　</a:t>
            </a:r>
            <a:endParaRPr lang="en-US" altLang="ja-JP" sz="3600" dirty="0" smtClean="0"/>
          </a:p>
          <a:p>
            <a:pPr lvl="1"/>
            <a:endParaRPr lang="en-US" altLang="ja-JP" dirty="0" smtClean="0"/>
          </a:p>
          <a:p>
            <a:endParaRPr kumimoji="1" lang="en-US" altLang="ja-JP" dirty="0" smtClean="0"/>
          </a:p>
        </p:txBody>
      </p:sp>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23</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dirty="0" smtClean="0"/>
              <a:t>(C) Copyright by </a:t>
            </a:r>
            <a:r>
              <a:rPr kumimoji="1" lang="en-US" altLang="ja-JP" dirty="0" err="1" smtClean="0"/>
              <a:t>Carer</a:t>
            </a:r>
            <a:r>
              <a:rPr kumimoji="1" lang="en-US" altLang="ja-JP" dirty="0" smtClean="0"/>
              <a:t> Action Network</a:t>
            </a:r>
            <a:endParaRPr kumimoji="1" lang="ja-JP" altLang="en-US" dirty="0"/>
          </a:p>
        </p:txBody>
      </p:sp>
    </p:spTree>
    <p:extLst>
      <p:ext uri="{BB962C8B-B14F-4D97-AF65-F5344CB8AC3E}">
        <p14:creationId xmlns:p14="http://schemas.microsoft.com/office/powerpoint/2010/main" val="4021843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9392"/>
            <a:ext cx="7467600" cy="1143000"/>
          </a:xfrm>
        </p:spPr>
        <p:txBody>
          <a:bodyPr/>
          <a:lstStyle/>
          <a:p>
            <a:r>
              <a:rPr lang="ja-JP" altLang="en-US" b="1" dirty="0" smtClean="0"/>
              <a:t>イギリス</a:t>
            </a:r>
            <a:r>
              <a:rPr lang="ja-JP" altLang="en-US" b="1" dirty="0"/>
              <a:t>訪問先</a:t>
            </a:r>
            <a:endParaRPr kumimoji="1" lang="ja-JP" altLang="en-US" b="1" dirty="0"/>
          </a:p>
        </p:txBody>
      </p:sp>
      <p:sp>
        <p:nvSpPr>
          <p:cNvPr id="3" name="コンテンツ プレースホルダー 2"/>
          <p:cNvSpPr>
            <a:spLocks noGrp="1"/>
          </p:cNvSpPr>
          <p:nvPr>
            <p:ph sz="quarter" idx="1"/>
          </p:nvPr>
        </p:nvSpPr>
        <p:spPr>
          <a:xfrm>
            <a:off x="467544" y="1052736"/>
            <a:ext cx="7467600" cy="4873752"/>
          </a:xfrm>
        </p:spPr>
        <p:txBody>
          <a:bodyPr>
            <a:normAutofit/>
          </a:bodyPr>
          <a:lstStyle/>
          <a:p>
            <a:r>
              <a:rPr lang="ja-JP" altLang="en-US" dirty="0" smtClean="0"/>
              <a:t>サウスハンプトン</a:t>
            </a:r>
            <a:endParaRPr lang="en-US" altLang="ja-JP" dirty="0" smtClean="0"/>
          </a:p>
          <a:p>
            <a:r>
              <a:rPr lang="ja-JP" altLang="en-US" dirty="0" smtClean="0"/>
              <a:t>ウインチェスター</a:t>
            </a:r>
            <a:endParaRPr lang="en-US" altLang="ja-JP" dirty="0" smtClean="0"/>
          </a:p>
          <a:p>
            <a:r>
              <a:rPr lang="ja-JP" altLang="en-US" dirty="0" smtClean="0"/>
              <a:t>ハウンスロー（ロンドン特別区）</a:t>
            </a: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r>
              <a:rPr lang="ja-JP" altLang="en-US" dirty="0" smtClean="0"/>
              <a:t>　　　　　　　　　　　　　　　　　　</a:t>
            </a:r>
            <a:endParaRPr lang="en-US" altLang="ja-JP" dirty="0" smtClean="0"/>
          </a:p>
          <a:p>
            <a:r>
              <a:rPr lang="ja-JP" altLang="en-US" dirty="0"/>
              <a:t>　</a:t>
            </a:r>
            <a:r>
              <a:rPr lang="ja-JP" altLang="en-US" dirty="0" smtClean="0"/>
              <a:t>　　　　　　　　　　　　　　　　　　　　　　（拡大図）</a:t>
            </a:r>
            <a:endParaRPr lang="en-US" altLang="ja-JP" dirty="0" smtClean="0"/>
          </a:p>
          <a:p>
            <a:endParaRPr lang="en-US" altLang="ja-JP" dirty="0" smtClean="0"/>
          </a:p>
          <a:p>
            <a:endParaRPr lang="en-US" altLang="ja-JP" dirty="0" smtClean="0"/>
          </a:p>
          <a:p>
            <a:endParaRPr kumimoji="1" lang="en-US" altLang="ja-JP" dirty="0" smtClean="0"/>
          </a:p>
          <a:p>
            <a:endParaRPr kumimoji="1" lang="en-US" altLang="ja-JP" dirty="0" smtClean="0"/>
          </a:p>
          <a:p>
            <a:pPr marL="0" indent="0">
              <a:buNone/>
            </a:pP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59" y="2551222"/>
            <a:ext cx="488632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1331640" y="5364112"/>
            <a:ext cx="93610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547664" y="4916636"/>
            <a:ext cx="93610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728764" y="3861048"/>
            <a:ext cx="936104" cy="36004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014" y="198115"/>
            <a:ext cx="31146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7092280" y="314096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H="1">
            <a:off x="5351884" y="3356992"/>
            <a:ext cx="1740397"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1799692" y="5230384"/>
            <a:ext cx="216024" cy="2674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直線矢印コネクタ 11"/>
          <p:cNvCxnSpPr/>
          <p:nvPr/>
        </p:nvCxnSpPr>
        <p:spPr>
          <a:xfrm flipV="1">
            <a:off x="2123728" y="3861048"/>
            <a:ext cx="1073088" cy="1055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直線矢印コネクタ 14"/>
          <p:cNvCxnSpPr/>
          <p:nvPr/>
        </p:nvCxnSpPr>
        <p:spPr>
          <a:xfrm flipV="1">
            <a:off x="1547664" y="5181600"/>
            <a:ext cx="230336" cy="18251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スライド番号プレースホルダー 20"/>
          <p:cNvSpPr>
            <a:spLocks noGrp="1"/>
          </p:cNvSpPr>
          <p:nvPr>
            <p:ph type="sldNum" sz="quarter" idx="15"/>
          </p:nvPr>
        </p:nvSpPr>
        <p:spPr/>
        <p:txBody>
          <a:bodyPr/>
          <a:lstStyle/>
          <a:p>
            <a:fld id="{E1407EF4-EA87-4438-B96E-DD076EBC64A4}" type="slidenum">
              <a:rPr kumimoji="1" lang="ja-JP" altLang="en-US" smtClean="0"/>
              <a:t>3</a:t>
            </a:fld>
            <a:endParaRPr kumimoji="1" lang="ja-JP" altLang="en-US"/>
          </a:p>
        </p:txBody>
      </p:sp>
      <p:sp>
        <p:nvSpPr>
          <p:cNvPr id="22" name="フッター プレースホルダー 21"/>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3673711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9348"/>
            <a:ext cx="7467600" cy="1143000"/>
          </a:xfrm>
        </p:spPr>
        <p:txBody>
          <a:bodyPr/>
          <a:lstStyle/>
          <a:p>
            <a:r>
              <a:rPr kumimoji="1" lang="ja-JP" altLang="en-US" b="1" dirty="0" smtClean="0"/>
              <a:t>視察スケジュール</a:t>
            </a:r>
            <a:endParaRPr kumimoji="1" lang="ja-JP" altLang="en-US" b="1" dirty="0"/>
          </a:p>
        </p:txBody>
      </p:sp>
      <p:sp>
        <p:nvSpPr>
          <p:cNvPr id="3" name="コンテンツ プレースホルダー 2"/>
          <p:cNvSpPr>
            <a:spLocks noGrp="1"/>
          </p:cNvSpPr>
          <p:nvPr>
            <p:ph sz="quarter" idx="1"/>
          </p:nvPr>
        </p:nvSpPr>
        <p:spPr>
          <a:xfrm>
            <a:off x="395536" y="1255292"/>
            <a:ext cx="8003232" cy="5702100"/>
          </a:xfrm>
        </p:spPr>
        <p:txBody>
          <a:bodyPr>
            <a:normAutofit fontScale="92500" lnSpcReduction="10000"/>
          </a:bodyPr>
          <a:lstStyle/>
          <a:p>
            <a:r>
              <a:rPr kumimoji="1" lang="ja-JP" altLang="en-US" dirty="0" smtClean="0"/>
              <a:t>訪問内容</a:t>
            </a:r>
            <a:endParaRPr kumimoji="1" lang="en-US" altLang="ja-JP" dirty="0" smtClean="0"/>
          </a:p>
          <a:p>
            <a:pPr lvl="1"/>
            <a:r>
              <a:rPr lang="ja-JP" altLang="en-US" b="1" dirty="0" smtClean="0"/>
              <a:t>２０１４年３月８日～９日</a:t>
            </a:r>
            <a:r>
              <a:rPr lang="ja-JP" altLang="en-US" dirty="0" smtClean="0"/>
              <a:t>　</a:t>
            </a:r>
            <a:r>
              <a:rPr lang="en-US" altLang="ja-JP" dirty="0" smtClean="0"/>
              <a:t/>
            </a:r>
            <a:br>
              <a:rPr lang="en-US" altLang="ja-JP" dirty="0" smtClean="0"/>
            </a:br>
            <a:r>
              <a:rPr lang="ja-JP" altLang="en-US" dirty="0" smtClean="0"/>
              <a:t>サウスハンプトン</a:t>
            </a:r>
            <a:r>
              <a:rPr lang="ja-JP" altLang="en-US" sz="2000" dirty="0" smtClean="0"/>
              <a:t> </a:t>
            </a:r>
            <a:r>
              <a:rPr lang="en-US" altLang="ja-JP" sz="2000" dirty="0" err="1" smtClean="0"/>
              <a:t>Fairthorne</a:t>
            </a:r>
            <a:r>
              <a:rPr lang="ja-JP" altLang="en-US" sz="2000" dirty="0" smtClean="0"/>
              <a:t> マナーを訪問</a:t>
            </a:r>
            <a:r>
              <a:rPr lang="en-US" altLang="ja-JP" sz="2000" dirty="0" smtClean="0"/>
              <a:t/>
            </a:r>
            <a:br>
              <a:rPr lang="en-US" altLang="ja-JP" sz="2000" dirty="0" smtClean="0"/>
            </a:br>
            <a:r>
              <a:rPr lang="ja-JP" altLang="en-US" sz="2000" dirty="0" smtClean="0"/>
              <a:t>ヤングケアラーズ・イン・フォーカス　を一部聴講する</a:t>
            </a:r>
            <a:r>
              <a:rPr lang="en-US" altLang="ja-JP" sz="2000" dirty="0" smtClean="0"/>
              <a:t/>
            </a:r>
            <a:br>
              <a:rPr lang="en-US" altLang="ja-JP" sz="2000" dirty="0" smtClean="0"/>
            </a:br>
            <a:r>
              <a:rPr lang="en-US" altLang="ja-JP" sz="1400" dirty="0" smtClean="0">
                <a:hlinkClick r:id="rId2"/>
              </a:rPr>
              <a:t>https</a:t>
            </a:r>
            <a:r>
              <a:rPr lang="en-US" altLang="ja-JP" sz="1400" dirty="0">
                <a:hlinkClick r:id="rId2"/>
              </a:rPr>
              <a:t>://</a:t>
            </a:r>
            <a:r>
              <a:rPr lang="en-US" altLang="ja-JP" sz="1400" dirty="0" smtClean="0">
                <a:hlinkClick r:id="rId2"/>
              </a:rPr>
              <a:t>www.makewav.es/story/669952/title/ycifmediaskillsweekendinpictures</a:t>
            </a:r>
            <a:endParaRPr lang="en-US" altLang="ja-JP" sz="1400" dirty="0" smtClean="0"/>
          </a:p>
          <a:p>
            <a:pPr marL="365760" lvl="1" indent="0">
              <a:buNone/>
            </a:pPr>
            <a:endParaRPr lang="en-US" altLang="ja-JP" sz="1400" dirty="0" smtClean="0"/>
          </a:p>
          <a:p>
            <a:pPr lvl="1"/>
            <a:r>
              <a:rPr kumimoji="1" lang="ja-JP" altLang="en-US" sz="2000" b="1" dirty="0" smtClean="0"/>
              <a:t>２０１４年３月１０日　</a:t>
            </a:r>
            <a:r>
              <a:rPr kumimoji="1" lang="en-US" altLang="ja-JP" sz="2000" b="1" dirty="0" smtClean="0"/>
              <a:t/>
            </a:r>
            <a:br>
              <a:rPr kumimoji="1" lang="en-US" altLang="ja-JP" sz="2000" b="1" dirty="0" smtClean="0"/>
            </a:br>
            <a:r>
              <a:rPr kumimoji="1" lang="en-US" altLang="ja-JP" sz="2000" dirty="0" smtClean="0"/>
              <a:t>The </a:t>
            </a:r>
            <a:r>
              <a:rPr kumimoji="1" lang="en-US" altLang="ja-JP" sz="2000" dirty="0" err="1" smtClean="0"/>
              <a:t>Childrens</a:t>
            </a:r>
            <a:r>
              <a:rPr kumimoji="1" lang="en-US" altLang="ja-JP" sz="2000" dirty="0" smtClean="0"/>
              <a:t> Society</a:t>
            </a:r>
            <a:r>
              <a:rPr kumimoji="1" lang="ja-JP" altLang="en-US" sz="2000" dirty="0" smtClean="0"/>
              <a:t>の</a:t>
            </a:r>
            <a:r>
              <a:rPr lang="ja-JP" altLang="en-US" sz="2000" dirty="0" smtClean="0"/>
              <a:t>オフィスを訪問　ウインチェスター</a:t>
            </a:r>
            <a:endParaRPr lang="en-US" altLang="ja-JP" sz="2000" dirty="0" smtClean="0"/>
          </a:p>
          <a:p>
            <a:pPr lvl="2"/>
            <a:r>
              <a:rPr lang="ja-JP" altLang="en-US" sz="2000" dirty="0" smtClean="0"/>
              <a:t>チャンピオン</a:t>
            </a:r>
            <a:r>
              <a:rPr lang="ja-JP" altLang="en-US" sz="2000" dirty="0"/>
              <a:t>・</a:t>
            </a:r>
            <a:r>
              <a:rPr lang="ja-JP" altLang="en-US" sz="2000" dirty="0" smtClean="0"/>
              <a:t>プロジェクトについて</a:t>
            </a:r>
            <a:endParaRPr lang="en-US" altLang="ja-JP" sz="2000" dirty="0" smtClean="0"/>
          </a:p>
          <a:p>
            <a:pPr lvl="2"/>
            <a:r>
              <a:rPr lang="ja-JP" altLang="en-US" sz="2000" dirty="0" smtClean="0"/>
              <a:t>スクール・スタンダード（学校への取り組み）について</a:t>
            </a:r>
            <a:endParaRPr lang="en-US" altLang="ja-JP" sz="2000" dirty="0" smtClean="0"/>
          </a:p>
          <a:p>
            <a:pPr lvl="2"/>
            <a:r>
              <a:rPr lang="ja-JP" altLang="en-US" sz="2000" dirty="0" smtClean="0"/>
              <a:t>日本での取り組み</a:t>
            </a:r>
            <a:r>
              <a:rPr lang="ja-JP" altLang="en-US" sz="2000" dirty="0"/>
              <a:t>への</a:t>
            </a:r>
            <a:r>
              <a:rPr lang="ja-JP" altLang="en-US" sz="2000" dirty="0" smtClean="0"/>
              <a:t>アドバイス</a:t>
            </a:r>
            <a:r>
              <a:rPr lang="ja-JP" altLang="en-US" sz="2000" dirty="0"/>
              <a:t>について</a:t>
            </a:r>
            <a:endParaRPr lang="en-US" altLang="ja-JP" sz="2000" dirty="0" smtClean="0"/>
          </a:p>
          <a:p>
            <a:pPr marL="365760" lvl="1" indent="0">
              <a:buNone/>
            </a:pPr>
            <a:r>
              <a:rPr lang="en-US" altLang="ja-JP" sz="2000" dirty="0"/>
              <a:t>	</a:t>
            </a:r>
            <a:endParaRPr lang="en-US" altLang="ja-JP" sz="2000" dirty="0" smtClean="0"/>
          </a:p>
          <a:p>
            <a:pPr lvl="1"/>
            <a:r>
              <a:rPr lang="ja-JP" altLang="en-US" sz="2000" b="1" dirty="0" smtClean="0"/>
              <a:t>２０１４年３月１０日</a:t>
            </a:r>
            <a:r>
              <a:rPr lang="ja-JP" altLang="en-US" sz="2000" dirty="0" smtClean="0"/>
              <a:t>　</a:t>
            </a:r>
            <a:r>
              <a:rPr lang="en-US" altLang="ja-JP" sz="2000" dirty="0" smtClean="0"/>
              <a:t/>
            </a:r>
            <a:br>
              <a:rPr lang="en-US" altLang="ja-JP" sz="2000" dirty="0" smtClean="0"/>
            </a:br>
            <a:r>
              <a:rPr lang="ja-JP" altLang="en-US" sz="2000" dirty="0" smtClean="0"/>
              <a:t>フットプリンツ・プロジェクト訪問　（ヤングケアラーのレスパイトケア）</a:t>
            </a:r>
            <a:endParaRPr lang="en-US" altLang="ja-JP" sz="2000" dirty="0" smtClean="0"/>
          </a:p>
          <a:p>
            <a:pPr marL="365760" lvl="1" indent="0">
              <a:buNone/>
            </a:pPr>
            <a:r>
              <a:rPr lang="ja-JP" altLang="en-US" sz="2000" dirty="0"/>
              <a:t>　 </a:t>
            </a:r>
            <a:r>
              <a:rPr lang="ja-JP" altLang="en-US" sz="2000" dirty="0" smtClean="0"/>
              <a:t>ハウンスロー　ロンドン特別区</a:t>
            </a:r>
            <a:endParaRPr lang="en-US" altLang="ja-JP" sz="2000" dirty="0" smtClean="0"/>
          </a:p>
          <a:p>
            <a:pPr lvl="2"/>
            <a:r>
              <a:rPr lang="ja-JP" altLang="en-US" sz="2000" dirty="0" smtClean="0"/>
              <a:t>フットプリンツ・プロジェクト</a:t>
            </a:r>
            <a:r>
              <a:rPr lang="ja-JP" altLang="en-US" sz="2000" dirty="0"/>
              <a:t>の取り組み</a:t>
            </a:r>
            <a:r>
              <a:rPr lang="ja-JP" altLang="en-US" sz="2000" dirty="0" smtClean="0"/>
              <a:t>について</a:t>
            </a:r>
            <a:endParaRPr lang="en-US" altLang="ja-JP" sz="2000" dirty="0" smtClean="0"/>
          </a:p>
          <a:p>
            <a:pPr lvl="2"/>
            <a:r>
              <a:rPr lang="ja-JP" altLang="en-US" sz="2000" dirty="0" smtClean="0"/>
              <a:t>ヤングケアラー向けの支援と「きょうだい支援」へのアドバイス</a:t>
            </a:r>
            <a:r>
              <a:rPr lang="en-US" altLang="ja-JP" sz="2000" dirty="0" smtClean="0"/>
              <a:t/>
            </a:r>
            <a:br>
              <a:rPr lang="en-US" altLang="ja-JP" sz="2000" dirty="0" smtClean="0"/>
            </a:br>
            <a:endParaRPr lang="en-US" altLang="ja-JP" sz="2000" dirty="0" smtClean="0"/>
          </a:p>
          <a:p>
            <a:pPr marL="0" indent="0">
              <a:buNone/>
            </a:pPr>
            <a:endParaRPr kumimoji="1" lang="ja-JP" altLang="en-US" dirty="0"/>
          </a:p>
        </p:txBody>
      </p:sp>
      <p:pic>
        <p:nvPicPr>
          <p:cNvPr id="4" name="Picture 3" descr="C:\Users\Kyoko\Pictures\新しいフォルダー\DSC06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4675" y="116632"/>
            <a:ext cx="3058333"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5"/>
          </p:nvPr>
        </p:nvSpPr>
        <p:spPr/>
        <p:txBody>
          <a:bodyPr/>
          <a:lstStyle/>
          <a:p>
            <a:fld id="{E1407EF4-EA87-4438-B96E-DD076EBC64A4}" type="slidenum">
              <a:rPr kumimoji="1" lang="ja-JP" altLang="en-US" smtClean="0"/>
              <a:t>4</a:t>
            </a:fld>
            <a:endParaRPr kumimoji="1" lang="ja-JP" altLang="en-US"/>
          </a:p>
        </p:txBody>
      </p:sp>
      <p:sp>
        <p:nvSpPr>
          <p:cNvPr id="6" name="フッター プレースホルダー 5"/>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98752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5087" y="188640"/>
            <a:ext cx="8229600" cy="1143000"/>
          </a:xfrm>
        </p:spPr>
        <p:txBody>
          <a:bodyPr/>
          <a:lstStyle/>
          <a:p>
            <a:r>
              <a:rPr kumimoji="1" lang="ja-JP" altLang="en-US" b="1" dirty="0" smtClean="0"/>
              <a:t>英国におけるヤングケアラー実態調査　</a:t>
            </a:r>
            <a:r>
              <a:rPr kumimoji="1" lang="en-US" altLang="ja-JP" b="1" dirty="0" smtClean="0"/>
              <a:t/>
            </a:r>
            <a:br>
              <a:rPr kumimoji="1" lang="en-US" altLang="ja-JP" b="1" dirty="0" smtClean="0"/>
            </a:br>
            <a:r>
              <a:rPr kumimoji="1" lang="en-US" altLang="ja-JP" b="1" dirty="0" smtClean="0"/>
              <a:t>Hidden from View</a:t>
            </a:r>
            <a:r>
              <a:rPr kumimoji="1" lang="ja-JP" altLang="en-US" b="1" dirty="0" smtClean="0"/>
              <a:t>　　</a:t>
            </a:r>
            <a:r>
              <a:rPr kumimoji="1" lang="en-US" altLang="ja-JP" b="1" dirty="0" smtClean="0"/>
              <a:t>2013</a:t>
            </a:r>
            <a:r>
              <a:rPr kumimoji="1" lang="ja-JP" altLang="en-US" b="1" dirty="0" smtClean="0"/>
              <a:t>年</a:t>
            </a:r>
            <a:r>
              <a:rPr kumimoji="1" lang="en-US" altLang="ja-JP" b="1" dirty="0" smtClean="0"/>
              <a:t>5</a:t>
            </a:r>
            <a:r>
              <a:rPr kumimoji="1" lang="ja-JP" altLang="en-US" b="1" dirty="0" smtClean="0"/>
              <a:t>月発表</a:t>
            </a:r>
            <a:endParaRPr kumimoji="1" lang="ja-JP" altLang="en-US" b="1" dirty="0"/>
          </a:p>
        </p:txBody>
      </p:sp>
      <p:sp>
        <p:nvSpPr>
          <p:cNvPr id="3" name="コンテンツ プレースホルダー 2"/>
          <p:cNvSpPr>
            <a:spLocks noGrp="1"/>
          </p:cNvSpPr>
          <p:nvPr>
            <p:ph sz="quarter" idx="1"/>
          </p:nvPr>
        </p:nvSpPr>
        <p:spPr>
          <a:xfrm>
            <a:off x="495620" y="1412776"/>
            <a:ext cx="8229600" cy="4642365"/>
          </a:xfrm>
        </p:spPr>
        <p:txBody>
          <a:bodyPr>
            <a:noAutofit/>
          </a:bodyPr>
          <a:lstStyle/>
          <a:p>
            <a:r>
              <a:rPr lang="en-US" altLang="ja-JP" sz="2000" dirty="0" smtClean="0"/>
              <a:t>2013</a:t>
            </a:r>
            <a:r>
              <a:rPr lang="ja-JP" altLang="en-US" sz="2000" dirty="0" smtClean="0"/>
              <a:t>年</a:t>
            </a:r>
            <a:r>
              <a:rPr lang="en-US" altLang="ja-JP" sz="2000" dirty="0" smtClean="0"/>
              <a:t>5</a:t>
            </a:r>
            <a:r>
              <a:rPr lang="ja-JP" altLang="en-US" sz="2000" dirty="0" smtClean="0"/>
              <a:t>月に発表されたレポート　</a:t>
            </a:r>
            <a:r>
              <a:rPr lang="en-US" altLang="ja-JP" sz="2000" dirty="0" smtClean="0"/>
              <a:t>HIDDEN FROM VIEW</a:t>
            </a:r>
          </a:p>
          <a:p>
            <a:endParaRPr lang="en-US" altLang="ja-JP" sz="2000" dirty="0" smtClean="0"/>
          </a:p>
          <a:p>
            <a:r>
              <a:rPr lang="ja-JP" altLang="en-US" sz="2000" dirty="0" smtClean="0"/>
              <a:t>精神疾患や薬物依存症を持つ家族の面倒を見ている子供たちは、</a:t>
            </a:r>
            <a:r>
              <a:rPr lang="en-US" altLang="ja-JP" sz="2000" dirty="0" smtClean="0"/>
              <a:t/>
            </a:r>
            <a:br>
              <a:rPr lang="en-US" altLang="ja-JP" sz="2000" dirty="0" smtClean="0"/>
            </a:br>
            <a:r>
              <a:rPr lang="ja-JP" altLang="en-US" sz="2000" dirty="0" smtClean="0"/>
              <a:t>社会において隠れた存在であることが分かってきた。</a:t>
            </a:r>
            <a:endParaRPr lang="en-US" altLang="ja-JP" sz="2000" dirty="0" smtClean="0"/>
          </a:p>
          <a:p>
            <a:endParaRPr lang="en-US" altLang="ja-JP" sz="2000" dirty="0"/>
          </a:p>
          <a:p>
            <a:r>
              <a:rPr lang="ja-JP" altLang="en-US" sz="2000" dirty="0" smtClean="0"/>
              <a:t>彼らは、最新の英国における国勢調査のデータには</a:t>
            </a:r>
            <a:r>
              <a:rPr lang="en-US" altLang="ja-JP" sz="2000" dirty="0" smtClean="0"/>
              <a:t/>
            </a:r>
            <a:br>
              <a:rPr lang="en-US" altLang="ja-JP" sz="2000" dirty="0" smtClean="0"/>
            </a:br>
            <a:r>
              <a:rPr lang="ja-JP" altLang="en-US" sz="2000" dirty="0" smtClean="0"/>
              <a:t>取り込まれていなかった。（調査対象から漏れている）</a:t>
            </a:r>
            <a:endParaRPr lang="en-US" altLang="ja-JP" sz="2000" dirty="0" smtClean="0"/>
          </a:p>
          <a:p>
            <a:endParaRPr lang="en-US" altLang="ja-JP" sz="2000" dirty="0"/>
          </a:p>
          <a:p>
            <a:r>
              <a:rPr lang="ja-JP" altLang="en-US" sz="2000" dirty="0" smtClean="0"/>
              <a:t>ヤングケアラー・イン・フォーカス</a:t>
            </a:r>
            <a:r>
              <a:rPr lang="en-US" altLang="ja-JP" sz="2000" dirty="0" smtClean="0"/>
              <a:t>(</a:t>
            </a:r>
            <a:r>
              <a:rPr lang="en-US" altLang="ja-JP" sz="2000" dirty="0" err="1" smtClean="0"/>
              <a:t>YCiF</a:t>
            </a:r>
            <a:r>
              <a:rPr lang="en-US" altLang="ja-JP" sz="2000" dirty="0" smtClean="0"/>
              <a:t>)</a:t>
            </a:r>
            <a:r>
              <a:rPr lang="ja-JP" altLang="en-US" sz="2000" dirty="0" smtClean="0"/>
              <a:t>という</a:t>
            </a:r>
            <a:r>
              <a:rPr lang="en-US" altLang="ja-JP" sz="2000" dirty="0" smtClean="0"/>
              <a:t/>
            </a:r>
            <a:br>
              <a:rPr lang="en-US" altLang="ja-JP" sz="2000" dirty="0" smtClean="0"/>
            </a:br>
            <a:r>
              <a:rPr lang="ja-JP" altLang="en-US" sz="2000" dirty="0" smtClean="0"/>
              <a:t>パートナーシップ・プログラムを作り、</a:t>
            </a:r>
            <a:r>
              <a:rPr lang="en-US" altLang="ja-JP" sz="2000" dirty="0" smtClean="0"/>
              <a:t/>
            </a:r>
            <a:br>
              <a:rPr lang="en-US" altLang="ja-JP" sz="2000" dirty="0" smtClean="0"/>
            </a:br>
            <a:r>
              <a:rPr lang="ja-JP" altLang="en-US" sz="2000" dirty="0" smtClean="0"/>
              <a:t>彼らの人生の歩みを支援する活動が始まった</a:t>
            </a:r>
            <a:endParaRPr lang="en-US" altLang="ja-JP" sz="2000" dirty="0" smtClean="0"/>
          </a:p>
          <a:p>
            <a:endParaRPr lang="en-US" altLang="ja-JP" sz="2000" dirty="0"/>
          </a:p>
          <a:p>
            <a:pPr marL="0" indent="0">
              <a:buNone/>
            </a:pPr>
            <a:r>
              <a:rPr lang="ja-JP" altLang="en-US" sz="2000" dirty="0" smtClean="0"/>
              <a:t>　</a:t>
            </a:r>
            <a:endParaRPr lang="en-US" altLang="ja-JP" sz="2000" dirty="0" smtClean="0"/>
          </a:p>
          <a:p>
            <a:endParaRPr kumimoji="1" lang="ja-JP" altLang="en-US"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533" y="3356991"/>
            <a:ext cx="2327154" cy="324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5</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1925685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3408"/>
            <a:ext cx="8229600" cy="1143000"/>
          </a:xfrm>
        </p:spPr>
        <p:txBody>
          <a:bodyPr/>
          <a:lstStyle/>
          <a:p>
            <a:r>
              <a:rPr kumimoji="1" lang="ja-JP" altLang="en-US" b="1" dirty="0" smtClean="0"/>
              <a:t>調査結果　</a:t>
            </a:r>
            <a:r>
              <a:rPr kumimoji="1" lang="en-US" altLang="ja-JP" b="1" dirty="0" smtClean="0"/>
              <a:t>Hidden from View</a:t>
            </a:r>
            <a:endParaRPr kumimoji="1" lang="ja-JP" altLang="en-US" b="1" dirty="0"/>
          </a:p>
        </p:txBody>
      </p:sp>
      <p:sp>
        <p:nvSpPr>
          <p:cNvPr id="3" name="コンテンツ プレースホルダー 2"/>
          <p:cNvSpPr>
            <a:spLocks noGrp="1"/>
          </p:cNvSpPr>
          <p:nvPr>
            <p:ph sz="quarter" idx="1"/>
          </p:nvPr>
        </p:nvSpPr>
        <p:spPr>
          <a:xfrm>
            <a:off x="418738" y="874866"/>
            <a:ext cx="8329726" cy="3058190"/>
          </a:xfrm>
        </p:spPr>
        <p:txBody>
          <a:bodyPr>
            <a:normAutofit fontScale="92500" lnSpcReduction="20000"/>
          </a:bodyPr>
          <a:lstStyle/>
          <a:p>
            <a:r>
              <a:rPr lang="ja-JP" altLang="en-US" sz="1700" dirty="0" smtClean="0"/>
              <a:t>調査対象となったヤングケアラーのうち、</a:t>
            </a:r>
            <a:endParaRPr lang="en-US" altLang="ja-JP" sz="1700" dirty="0" smtClean="0"/>
          </a:p>
          <a:p>
            <a:pPr lvl="1"/>
            <a:r>
              <a:rPr lang="ja-JP" altLang="en-US" sz="1700" dirty="0" smtClean="0"/>
              <a:t>５１％は兄弟姉妹の面倒を見ている</a:t>
            </a:r>
            <a:endParaRPr lang="en-US" altLang="ja-JP" sz="1700" dirty="0" smtClean="0"/>
          </a:p>
          <a:p>
            <a:pPr lvl="1"/>
            <a:r>
              <a:rPr lang="ja-JP" altLang="en-US" sz="1700" dirty="0" smtClean="0"/>
              <a:t>２８％が両親の世話をしている</a:t>
            </a:r>
            <a:endParaRPr lang="en-US" altLang="ja-JP" sz="1700" dirty="0" smtClean="0"/>
          </a:p>
          <a:p>
            <a:pPr lvl="1"/>
            <a:r>
              <a:rPr lang="ja-JP" altLang="en-US" sz="1700" dirty="0" smtClean="0"/>
              <a:t>１２％が祖父母の世話をしている</a:t>
            </a:r>
            <a:endParaRPr lang="en-US" altLang="ja-JP" sz="1700" dirty="0" smtClean="0"/>
          </a:p>
          <a:p>
            <a:pPr lvl="1"/>
            <a:r>
              <a:rPr lang="ja-JP" altLang="en-US" sz="1700" dirty="0" smtClean="0"/>
              <a:t>ほかに親戚や親戚の子供の面倒を見ている</a:t>
            </a:r>
            <a:endParaRPr lang="en-US" altLang="ja-JP" sz="1700" dirty="0" smtClean="0"/>
          </a:p>
          <a:p>
            <a:r>
              <a:rPr lang="en-US" altLang="ja-JP" sz="1700" dirty="0" smtClean="0"/>
              <a:t>LSYPE </a:t>
            </a:r>
            <a:r>
              <a:rPr lang="ja-JP" altLang="en-US" sz="1700" dirty="0" smtClean="0"/>
              <a:t>調査機関によれば、このチャートに掲載されずにヤングケアラーのサービスを受けていない「きょうだい」の立場であるヤングケアラーは相当数に上るであろうと予測している</a:t>
            </a:r>
            <a:endParaRPr lang="en-US" altLang="ja-JP" sz="1700" dirty="0" smtClean="0"/>
          </a:p>
          <a:p>
            <a:r>
              <a:rPr lang="ja-JP" altLang="en-US" sz="1700" dirty="0" smtClean="0"/>
              <a:t>予想よりもはるかに多くの「きょうだいケアラー」と「祖父母の面倒を看ているヤングケアラー」が存在していることがわかってきた。</a:t>
            </a:r>
            <a:endParaRPr lang="en-US" altLang="ja-JP" sz="1700" dirty="0" smtClean="0"/>
          </a:p>
          <a:p>
            <a:pPr marL="0" indent="0" algn="ctr">
              <a:buNone/>
            </a:pPr>
            <a:r>
              <a:rPr lang="en-US" altLang="ja-JP" sz="1300" dirty="0" smtClean="0">
                <a:hlinkClick r:id="rId2"/>
              </a:rPr>
              <a:t>http</a:t>
            </a:r>
            <a:r>
              <a:rPr lang="en-US" altLang="ja-JP" sz="1300" dirty="0">
                <a:hlinkClick r:id="rId2"/>
              </a:rPr>
              <a:t>://www.childrenssociety.org.uk/sites/default/files/tcs/hidden_from_view_-_</a:t>
            </a:r>
            <a:r>
              <a:rPr lang="en-US" altLang="ja-JP" sz="1300" dirty="0" smtClean="0">
                <a:hlinkClick r:id="rId2"/>
              </a:rPr>
              <a:t>final.pdf</a:t>
            </a:r>
            <a:r>
              <a:rPr lang="ja-JP" altLang="en-US" sz="1300" dirty="0" smtClean="0"/>
              <a:t>　９ページ参照</a:t>
            </a:r>
            <a:endParaRPr lang="en-US" altLang="ja-JP" sz="1300" dirty="0" smtClean="0"/>
          </a:p>
          <a:p>
            <a:pPr marL="0" indent="0">
              <a:buNone/>
            </a:pPr>
            <a:r>
              <a:rPr lang="en-US" altLang="ja-JP" sz="1400" dirty="0" smtClean="0"/>
              <a:t>The Longitudinal Survey of Young People in England(LSYPE) </a:t>
            </a:r>
            <a:r>
              <a:rPr lang="en-US" altLang="ja-JP" sz="1400" dirty="0"/>
              <a:t>was commissioned by the </a:t>
            </a:r>
            <a:r>
              <a:rPr lang="en-US" altLang="ja-JP" sz="1400" dirty="0" smtClean="0"/>
              <a:t>Department </a:t>
            </a:r>
            <a:r>
              <a:rPr lang="en-US" altLang="ja-JP" sz="1400" dirty="0"/>
              <a:t>for Children, Schools and Families (DCSF) as a major innovative panel </a:t>
            </a:r>
            <a:r>
              <a:rPr lang="en-US" altLang="ja-JP" sz="1400" dirty="0" smtClean="0"/>
              <a:t>study of </a:t>
            </a:r>
            <a:r>
              <a:rPr lang="en-US" altLang="ja-JP" sz="1400" dirty="0"/>
              <a:t>young people. </a:t>
            </a:r>
            <a:endParaRPr lang="en-US" altLang="ja-JP" sz="1400" dirty="0" smtClean="0"/>
          </a:p>
          <a:p>
            <a:pPr marL="0" indent="0" algn="ctr">
              <a:buNone/>
            </a:pPr>
            <a:endParaRPr lang="en-US" altLang="ja-JP" sz="1300" dirty="0" smtClean="0"/>
          </a:p>
          <a:p>
            <a:pPr marL="0" indent="0" algn="ctr">
              <a:buNone/>
            </a:pPr>
            <a:endParaRPr kumimoji="1" lang="en-US" altLang="ja-JP" sz="1300" dirty="0"/>
          </a:p>
          <a:p>
            <a:pPr marL="0" indent="0" algn="ctr">
              <a:buNone/>
            </a:pPr>
            <a:endParaRPr lang="en-US" altLang="ja-JP" sz="1300" dirty="0" smtClean="0"/>
          </a:p>
          <a:p>
            <a:pPr marL="0" indent="0" algn="ctr">
              <a:buNone/>
            </a:pPr>
            <a:endParaRPr kumimoji="1" lang="en-US" altLang="ja-JP" sz="1300" dirty="0"/>
          </a:p>
          <a:p>
            <a:pPr marL="0" indent="0" algn="ctr">
              <a:buNone/>
            </a:pPr>
            <a:endParaRPr lang="en-US" altLang="ja-JP" sz="1300" dirty="0" smtClean="0"/>
          </a:p>
          <a:p>
            <a:pPr marL="0" indent="0" algn="ctr">
              <a:buNone/>
            </a:pPr>
            <a:endParaRPr kumimoji="1" lang="en-US" altLang="ja-JP" sz="1300" dirty="0"/>
          </a:p>
          <a:p>
            <a:pPr marL="0" indent="0" algn="ctr">
              <a:buNone/>
            </a:pPr>
            <a:endParaRPr lang="en-US" altLang="ja-JP" sz="1300" dirty="0" smtClean="0"/>
          </a:p>
          <a:p>
            <a:pPr marL="0" indent="0" algn="ctr">
              <a:buNone/>
            </a:pPr>
            <a:endParaRPr kumimoji="1" lang="en-US" altLang="ja-JP" sz="1300" dirty="0"/>
          </a:p>
          <a:p>
            <a:pPr marL="0" indent="0" algn="ctr">
              <a:buNone/>
            </a:pPr>
            <a:endParaRPr lang="en-US" altLang="ja-JP" sz="1300" dirty="0" smtClean="0"/>
          </a:p>
          <a:p>
            <a:pPr marL="0" indent="0" algn="ctr">
              <a:buNone/>
            </a:pPr>
            <a:endParaRPr kumimoji="1" lang="en-US" altLang="ja-JP" sz="1300" dirty="0"/>
          </a:p>
          <a:p>
            <a:pPr marL="0" indent="0" algn="ctr">
              <a:buNone/>
            </a:pPr>
            <a:endParaRPr lang="en-US" altLang="ja-JP" sz="1300" dirty="0" smtClean="0"/>
          </a:p>
          <a:p>
            <a:pPr marL="0" indent="0" algn="ctr">
              <a:buNone/>
            </a:pPr>
            <a:endParaRPr kumimoji="1" lang="en-US" altLang="ja-JP" sz="1300" dirty="0"/>
          </a:p>
          <a:p>
            <a:pPr marL="0" indent="0" algn="ctr">
              <a:buNone/>
            </a:pPr>
            <a:endParaRPr lang="en-US" altLang="ja-JP" sz="1300" dirty="0" smtClean="0"/>
          </a:p>
          <a:p>
            <a:pPr marL="0" indent="0" algn="ctr">
              <a:buNone/>
            </a:pPr>
            <a:endParaRPr kumimoji="1" lang="en-US" altLang="ja-JP" sz="1300" dirty="0"/>
          </a:p>
          <a:p>
            <a:pPr marL="0" indent="0" algn="ctr">
              <a:buNone/>
            </a:pPr>
            <a:endParaRPr lang="en-US" altLang="ja-JP" sz="1300" dirty="0" smtClean="0"/>
          </a:p>
          <a:p>
            <a:pPr marL="0" indent="0" algn="ctr">
              <a:buNone/>
            </a:pPr>
            <a:endParaRPr kumimoji="1" lang="en-US" altLang="ja-JP" sz="1300" dirty="0"/>
          </a:p>
          <a:p>
            <a:pPr marL="0" indent="0" algn="ctr">
              <a:buNone/>
            </a:pPr>
            <a:endParaRPr kumimoji="1" lang="ja-JP" altLang="en-US" sz="13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717030"/>
            <a:ext cx="5040560" cy="307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043608" y="5949280"/>
            <a:ext cx="2088232" cy="369332"/>
          </a:xfrm>
          <a:prstGeom prst="rect">
            <a:avLst/>
          </a:prstGeom>
          <a:noFill/>
        </p:spPr>
        <p:txBody>
          <a:bodyPr wrap="square" rtlCol="0">
            <a:spAutoFit/>
          </a:bodyPr>
          <a:lstStyle/>
          <a:p>
            <a:r>
              <a:rPr lang="ja-JP" altLang="en-US" dirty="0">
                <a:solidFill>
                  <a:srgbClr val="C00000"/>
                </a:solidFill>
                <a:latin typeface="Arial Unicode MS" panose="020B0604020202020204" pitchFamily="50" charset="-128"/>
                <a:ea typeface="Arial Unicode MS" panose="020B0604020202020204" pitchFamily="50" charset="-128"/>
                <a:cs typeface="Arial Unicode MS" panose="020B0604020202020204" pitchFamily="50" charset="-128"/>
              </a:rPr>
              <a:t>兄弟</a:t>
            </a:r>
            <a:r>
              <a:rPr lang="ja-JP" altLang="en-US" dirty="0" smtClean="0">
                <a:solidFill>
                  <a:srgbClr val="C00000"/>
                </a:solidFill>
                <a:latin typeface="Arial Unicode MS" panose="020B0604020202020204" pitchFamily="50" charset="-128"/>
                <a:ea typeface="Arial Unicode MS" panose="020B0604020202020204" pitchFamily="50" charset="-128"/>
                <a:cs typeface="Arial Unicode MS" panose="020B0604020202020204" pitchFamily="50" charset="-128"/>
              </a:rPr>
              <a:t>姉妹５１％</a:t>
            </a:r>
            <a:endParaRPr kumimoji="1" lang="ja-JP" altLang="en-US" dirty="0">
              <a:solidFill>
                <a:srgbClr val="C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矢印コネクタ 6"/>
          <p:cNvCxnSpPr/>
          <p:nvPr/>
        </p:nvCxnSpPr>
        <p:spPr>
          <a:xfrm>
            <a:off x="2771800" y="6133946"/>
            <a:ext cx="1152128"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1" name="テキスト ボックス 10"/>
          <p:cNvSpPr txBox="1"/>
          <p:nvPr/>
        </p:nvSpPr>
        <p:spPr>
          <a:xfrm>
            <a:off x="6732240" y="5252154"/>
            <a:ext cx="2088232" cy="369332"/>
          </a:xfrm>
          <a:prstGeom prst="rect">
            <a:avLst/>
          </a:prstGeom>
          <a:noFill/>
        </p:spPr>
        <p:txBody>
          <a:bodyPr wrap="square" rtlCol="0">
            <a:spAutoFit/>
          </a:bodyPr>
          <a:lstStyle/>
          <a:p>
            <a:r>
              <a:rPr kumimoji="1" lang="ja-JP" altLang="en-US" dirty="0" smtClean="0">
                <a:solidFill>
                  <a:srgbClr val="0070C0"/>
                </a:solidFill>
                <a:latin typeface="Arial Unicode MS" panose="020B0604020202020204" pitchFamily="50" charset="-128"/>
                <a:ea typeface="Arial Unicode MS" panose="020B0604020202020204" pitchFamily="50" charset="-128"/>
                <a:cs typeface="Arial Unicode MS" panose="020B0604020202020204" pitchFamily="50" charset="-128"/>
              </a:rPr>
              <a:t>両親　２８％</a:t>
            </a:r>
            <a:endParaRPr kumimoji="1" lang="ja-JP" altLang="en-US" dirty="0">
              <a:solidFill>
                <a:srgbClr val="0070C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2" name="テキスト ボックス 11"/>
          <p:cNvSpPr txBox="1"/>
          <p:nvPr/>
        </p:nvSpPr>
        <p:spPr>
          <a:xfrm>
            <a:off x="1259632" y="4888418"/>
            <a:ext cx="2088232" cy="369332"/>
          </a:xfrm>
          <a:prstGeom prst="rect">
            <a:avLst/>
          </a:prstGeom>
          <a:noFill/>
        </p:spPr>
        <p:txBody>
          <a:bodyPr wrap="square" rtlCol="0">
            <a:spAutoFit/>
          </a:bodyPr>
          <a:lstStyle/>
          <a:p>
            <a:r>
              <a:rPr lang="ja-JP" altLang="en-US"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祖父母　１２％</a:t>
            </a:r>
            <a:endParaRPr kumimoji="1" lang="ja-JP" altLang="en-US" dirty="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13" name="直線矢印コネクタ 12"/>
          <p:cNvCxnSpPr/>
          <p:nvPr/>
        </p:nvCxnSpPr>
        <p:spPr>
          <a:xfrm>
            <a:off x="3131840" y="5092734"/>
            <a:ext cx="710952"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直線矢印コネクタ 13"/>
          <p:cNvCxnSpPr/>
          <p:nvPr/>
        </p:nvCxnSpPr>
        <p:spPr>
          <a:xfrm flipH="1">
            <a:off x="6012160" y="5436820"/>
            <a:ext cx="72008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正方形/長方形 14"/>
          <p:cNvSpPr/>
          <p:nvPr/>
        </p:nvSpPr>
        <p:spPr>
          <a:xfrm>
            <a:off x="467544" y="3717030"/>
            <a:ext cx="8352928" cy="30702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40160" y="4077072"/>
            <a:ext cx="2391072" cy="646331"/>
          </a:xfrm>
          <a:prstGeom prst="rect">
            <a:avLst/>
          </a:prstGeom>
          <a:solidFill>
            <a:schemeClr val="bg1"/>
          </a:solidFill>
          <a:ln>
            <a:solidFill>
              <a:schemeClr val="accent1">
                <a:shade val="50000"/>
              </a:schemeClr>
            </a:solidFill>
          </a:ln>
        </p:spPr>
        <p:txBody>
          <a:bodyPr wrap="square" rtlCol="0">
            <a:spAutoFit/>
          </a:bodyPr>
          <a:lstStyle/>
          <a:p>
            <a:pPr algn="ctr"/>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YC</a:t>
            </a:r>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が面倒を見ている対象者の調査</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6</a:t>
            </a:fld>
            <a:endParaRPr kumimoji="1" lang="ja-JP" altLang="en-US"/>
          </a:p>
        </p:txBody>
      </p:sp>
      <p:sp>
        <p:nvSpPr>
          <p:cNvPr id="6" name="フッター プレースホルダー 5"/>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66494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4595" y="247501"/>
            <a:ext cx="8229600" cy="1143000"/>
          </a:xfrm>
        </p:spPr>
        <p:txBody>
          <a:bodyPr>
            <a:normAutofit/>
          </a:bodyPr>
          <a:lstStyle/>
          <a:p>
            <a:r>
              <a:rPr kumimoji="1" lang="en-US" altLang="ja-JP" b="1" dirty="0" smtClean="0"/>
              <a:t>The Children’s Society</a:t>
            </a:r>
            <a:br>
              <a:rPr kumimoji="1" lang="en-US" altLang="ja-JP" b="1" dirty="0" smtClean="0"/>
            </a:br>
            <a:r>
              <a:rPr kumimoji="1" lang="ja-JP" altLang="en-US" b="1" dirty="0" smtClean="0"/>
              <a:t>こども協会の活動</a:t>
            </a:r>
            <a:endParaRPr kumimoji="1" lang="ja-JP" altLang="en-US" b="1" dirty="0"/>
          </a:p>
        </p:txBody>
      </p:sp>
      <p:sp>
        <p:nvSpPr>
          <p:cNvPr id="3" name="コンテンツ プレースホルダー 2"/>
          <p:cNvSpPr>
            <a:spLocks noGrp="1"/>
          </p:cNvSpPr>
          <p:nvPr>
            <p:ph sz="quarter" idx="1"/>
          </p:nvPr>
        </p:nvSpPr>
        <p:spPr>
          <a:xfrm>
            <a:off x="457200" y="1600200"/>
            <a:ext cx="7787208" cy="4873752"/>
          </a:xfrm>
        </p:spPr>
        <p:txBody>
          <a:bodyPr>
            <a:normAutofit/>
          </a:bodyPr>
          <a:lstStyle/>
          <a:p>
            <a:r>
              <a:rPr kumimoji="1" lang="ja-JP" altLang="en-US" dirty="0" smtClean="0"/>
              <a:t>１９世紀後半、エドワード</a:t>
            </a:r>
            <a:r>
              <a:rPr lang="ja-JP" altLang="en-US" dirty="0"/>
              <a:t>・</a:t>
            </a:r>
            <a:r>
              <a:rPr kumimoji="1" lang="ja-JP" altLang="en-US" dirty="0" smtClean="0"/>
              <a:t>ルドルフ神父のチャリティ活動</a:t>
            </a:r>
            <a:r>
              <a:rPr kumimoji="1" lang="en-US" altLang="ja-JP" dirty="0" smtClean="0"/>
              <a:t/>
            </a:r>
            <a:br>
              <a:rPr kumimoji="1" lang="en-US" altLang="ja-JP" dirty="0" smtClean="0"/>
            </a:br>
            <a:r>
              <a:rPr kumimoji="1" lang="ja-JP" altLang="en-US" dirty="0" smtClean="0"/>
              <a:t>から始まったキリスト教をベースにした支援活動団体。</a:t>
            </a:r>
            <a:r>
              <a:rPr lang="ja-JP" altLang="en-US" dirty="0"/>
              <a:t>　</a:t>
            </a:r>
            <a:r>
              <a:rPr kumimoji="1" lang="ja-JP" altLang="en-US" dirty="0" smtClean="0"/>
              <a:t>「子どもには、子供らしい子供時代を」</a:t>
            </a:r>
            <a:r>
              <a:rPr lang="ja-JP" altLang="en-US" dirty="0" smtClean="0"/>
              <a:t>を標語とした支援</a:t>
            </a:r>
            <a:r>
              <a:rPr lang="en-US" altLang="ja-JP" dirty="0" smtClean="0"/>
              <a:t/>
            </a:r>
            <a:br>
              <a:rPr lang="en-US" altLang="ja-JP" dirty="0" smtClean="0"/>
            </a:br>
            <a:r>
              <a:rPr lang="ja-JP" altLang="en-US" dirty="0" smtClean="0"/>
              <a:t>活動を行っている</a:t>
            </a:r>
            <a:r>
              <a:rPr lang="en-US" altLang="ja-JP" dirty="0" smtClean="0"/>
              <a:t/>
            </a:r>
            <a:br>
              <a:rPr lang="en-US" altLang="ja-JP" dirty="0" smtClean="0"/>
            </a:br>
            <a:r>
              <a:rPr kumimoji="1" lang="ja-JP" altLang="en-US" dirty="0" smtClean="0"/>
              <a:t>　</a:t>
            </a:r>
            <a:r>
              <a:rPr lang="en-US" altLang="ja-JP" sz="1800" dirty="0" smtClean="0">
                <a:hlinkClick r:id="rId2"/>
              </a:rPr>
              <a:t>http</a:t>
            </a:r>
            <a:r>
              <a:rPr lang="en-US" altLang="ja-JP" sz="1800" dirty="0">
                <a:hlinkClick r:id="rId2"/>
              </a:rPr>
              <a:t>://</a:t>
            </a:r>
            <a:r>
              <a:rPr lang="en-US" altLang="ja-JP" sz="1800" dirty="0" smtClean="0">
                <a:hlinkClick r:id="rId2"/>
              </a:rPr>
              <a:t>www.childrenssociety.org.uk/about-us/our-history</a:t>
            </a:r>
            <a:r>
              <a:rPr lang="en-US" altLang="ja-JP" sz="1800" dirty="0" smtClean="0"/>
              <a:t/>
            </a:r>
            <a:br>
              <a:rPr lang="en-US" altLang="ja-JP" sz="1800" dirty="0" smtClean="0"/>
            </a:br>
            <a:endParaRPr lang="en-US" altLang="ja-JP" sz="1800" dirty="0" smtClean="0"/>
          </a:p>
          <a:p>
            <a:endParaRPr lang="en-US" altLang="ja-JP" sz="3600" dirty="0" smtClean="0"/>
          </a:p>
          <a:p>
            <a:endParaRPr lang="en-US" altLang="ja-JP" dirty="0"/>
          </a:p>
          <a:p>
            <a:endParaRPr kumimoji="1" lang="en-US" altLang="ja-JP" dirty="0" smtClean="0"/>
          </a:p>
          <a:p>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17430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表 3"/>
          <p:cNvGraphicFramePr>
            <a:graphicFrameLocks noGrp="1"/>
          </p:cNvGraphicFramePr>
          <p:nvPr>
            <p:extLst>
              <p:ext uri="{D42A27DB-BD31-4B8C-83A1-F6EECF244321}">
                <p14:modId xmlns:p14="http://schemas.microsoft.com/office/powerpoint/2010/main" val="2347179357"/>
              </p:ext>
            </p:extLst>
          </p:nvPr>
        </p:nvGraphicFramePr>
        <p:xfrm>
          <a:off x="1331640" y="3573016"/>
          <a:ext cx="6096000" cy="2667888"/>
        </p:xfrm>
        <a:graphic>
          <a:graphicData uri="http://schemas.openxmlformats.org/drawingml/2006/table">
            <a:tbl>
              <a:tblPr firstRow="1" bandRow="1">
                <a:tableStyleId>{5C22544A-7EE6-4342-B048-85BDC9FD1C3A}</a:tableStyleId>
              </a:tblPr>
              <a:tblGrid>
                <a:gridCol w="2304256"/>
                <a:gridCol w="3791744"/>
              </a:tblGrid>
              <a:tr h="442848">
                <a:tc>
                  <a:txBody>
                    <a:bodyPr/>
                    <a:lstStyle/>
                    <a:p>
                      <a:r>
                        <a:rPr kumimoji="1" lang="ja-JP" altLang="en-US" dirty="0" smtClean="0"/>
                        <a:t>活動</a:t>
                      </a:r>
                      <a:endParaRPr kumimoji="1" lang="ja-JP" altLang="en-US" dirty="0"/>
                    </a:p>
                  </a:txBody>
                  <a:tcPr/>
                </a:tc>
                <a:tc>
                  <a:txBody>
                    <a:bodyPr/>
                    <a:lstStyle/>
                    <a:p>
                      <a:r>
                        <a:rPr kumimoji="1" lang="ja-JP" altLang="en-US" dirty="0" smtClean="0"/>
                        <a:t>内容</a:t>
                      </a:r>
                      <a:endParaRPr kumimoji="1" lang="ja-JP" altLang="en-US" dirty="0"/>
                    </a:p>
                  </a:txBody>
                  <a:tcPr/>
                </a:tc>
              </a:tr>
              <a:tr h="370840">
                <a:tc>
                  <a:txBody>
                    <a:bodyPr/>
                    <a:lstStyle/>
                    <a:p>
                      <a:r>
                        <a:rPr kumimoji="1" lang="en-US" altLang="ja-JP" sz="1800" b="1" dirty="0" smtClean="0">
                          <a:solidFill>
                            <a:srgbClr val="FF0000"/>
                          </a:solidFill>
                        </a:rPr>
                        <a:t>Helping Children</a:t>
                      </a:r>
                      <a:endParaRPr kumimoji="1" lang="ja-JP" altLang="en-US" sz="1800" b="1" dirty="0">
                        <a:solidFill>
                          <a:srgbClr val="FF0000"/>
                        </a:solidFill>
                      </a:endParaRPr>
                    </a:p>
                  </a:txBody>
                  <a:tcPr/>
                </a:tc>
                <a:tc>
                  <a:txBody>
                    <a:bodyPr/>
                    <a:lstStyle/>
                    <a:p>
                      <a:r>
                        <a:rPr kumimoji="1" lang="ja-JP" altLang="en-US" sz="1800" b="1" dirty="0" smtClean="0">
                          <a:solidFill>
                            <a:srgbClr val="FF0000"/>
                          </a:solidFill>
                        </a:rPr>
                        <a:t>子供への支援活動</a:t>
                      </a:r>
                      <a:endParaRPr kumimoji="1" lang="ja-JP" altLang="en-US" sz="1800" b="1" dirty="0">
                        <a:solidFill>
                          <a:srgbClr val="FF0000"/>
                        </a:solidFill>
                      </a:endParaRPr>
                    </a:p>
                  </a:txBody>
                  <a:tcPr/>
                </a:tc>
              </a:tr>
              <a:tr h="370840">
                <a:tc>
                  <a:txBody>
                    <a:bodyPr/>
                    <a:lstStyle/>
                    <a:p>
                      <a:r>
                        <a:rPr kumimoji="1" lang="en-US" altLang="ja-JP" dirty="0" smtClean="0"/>
                        <a:t>Policy and Lobbing</a:t>
                      </a:r>
                      <a:endParaRPr kumimoji="1" lang="ja-JP" altLang="en-US" dirty="0"/>
                    </a:p>
                  </a:txBody>
                  <a:tcPr/>
                </a:tc>
                <a:tc>
                  <a:txBody>
                    <a:bodyPr/>
                    <a:lstStyle/>
                    <a:p>
                      <a:r>
                        <a:rPr kumimoji="1" lang="ja-JP" altLang="en-US" b="1" dirty="0" smtClean="0"/>
                        <a:t>制作への提言とロビー活動</a:t>
                      </a:r>
                      <a:endParaRPr kumimoji="1" lang="ja-JP" altLang="en-US" b="1" dirty="0"/>
                    </a:p>
                  </a:txBody>
                  <a:tcPr/>
                </a:tc>
              </a:tr>
              <a:tr h="370840">
                <a:tc>
                  <a:txBody>
                    <a:bodyPr/>
                    <a:lstStyle/>
                    <a:p>
                      <a:r>
                        <a:rPr kumimoji="1" lang="en-US" altLang="ja-JP" dirty="0" smtClean="0"/>
                        <a:t>Commission us</a:t>
                      </a:r>
                      <a:endParaRPr kumimoji="1" lang="ja-JP" altLang="en-US" dirty="0"/>
                    </a:p>
                  </a:txBody>
                  <a:tcPr/>
                </a:tc>
                <a:tc>
                  <a:txBody>
                    <a:bodyPr/>
                    <a:lstStyle/>
                    <a:p>
                      <a:r>
                        <a:rPr kumimoji="1" lang="ja-JP" altLang="en-US" b="1" dirty="0" smtClean="0"/>
                        <a:t>地方自治体との協力体制</a:t>
                      </a:r>
                      <a:endParaRPr kumimoji="1" lang="ja-JP" altLang="en-US" b="1" dirty="0"/>
                    </a:p>
                  </a:txBody>
                  <a:tcPr/>
                </a:tc>
              </a:tr>
              <a:tr h="370840">
                <a:tc>
                  <a:txBody>
                    <a:bodyPr/>
                    <a:lstStyle/>
                    <a:p>
                      <a:r>
                        <a:rPr kumimoji="1" lang="en-US" altLang="ja-JP" dirty="0" smtClean="0"/>
                        <a:t>Research</a:t>
                      </a:r>
                      <a:endParaRPr kumimoji="1" lang="ja-JP" altLang="en-US" dirty="0"/>
                    </a:p>
                  </a:txBody>
                  <a:tcPr/>
                </a:tc>
                <a:tc>
                  <a:txBody>
                    <a:bodyPr/>
                    <a:lstStyle/>
                    <a:p>
                      <a:r>
                        <a:rPr kumimoji="1" lang="ja-JP" altLang="en-US" b="1" dirty="0" smtClean="0"/>
                        <a:t>意識調査やアセスメント</a:t>
                      </a:r>
                      <a:endParaRPr kumimoji="1" lang="ja-JP" altLang="en-US" b="1" dirty="0"/>
                    </a:p>
                  </a:txBody>
                  <a:tcPr/>
                </a:tc>
              </a:tr>
              <a:tr h="370840">
                <a:tc>
                  <a:txBody>
                    <a:bodyPr/>
                    <a:lstStyle/>
                    <a:p>
                      <a:r>
                        <a:rPr kumimoji="1" lang="en-US" altLang="ja-JP" dirty="0" smtClean="0"/>
                        <a:t>Partnerships</a:t>
                      </a:r>
                      <a:endParaRPr kumimoji="1" lang="ja-JP" altLang="en-US" dirty="0"/>
                    </a:p>
                  </a:txBody>
                  <a:tcPr/>
                </a:tc>
                <a:tc>
                  <a:txBody>
                    <a:bodyPr/>
                    <a:lstStyle/>
                    <a:p>
                      <a:r>
                        <a:rPr kumimoji="1" lang="ja-JP" altLang="en-US" b="1" dirty="0" smtClean="0"/>
                        <a:t>支援団体や地方自治体と連携</a:t>
                      </a:r>
                      <a:endParaRPr kumimoji="1" lang="ja-JP" altLang="en-US" b="1" dirty="0"/>
                    </a:p>
                  </a:txBody>
                  <a:tcPr/>
                </a:tc>
              </a:tr>
              <a:tr h="370840">
                <a:tc>
                  <a:txBody>
                    <a:bodyPr/>
                    <a:lstStyle/>
                    <a:p>
                      <a:r>
                        <a:rPr kumimoji="1" lang="en-US" altLang="ja-JP" dirty="0" smtClean="0"/>
                        <a:t>Resources</a:t>
                      </a:r>
                      <a:endParaRPr kumimoji="1" lang="ja-JP" altLang="en-US" dirty="0"/>
                    </a:p>
                  </a:txBody>
                  <a:tcPr/>
                </a:tc>
                <a:tc>
                  <a:txBody>
                    <a:bodyPr/>
                    <a:lstStyle/>
                    <a:p>
                      <a:r>
                        <a:rPr kumimoji="1" lang="ja-JP" altLang="en-US" b="1" dirty="0" smtClean="0"/>
                        <a:t>教会や学校に継続的ガイダンス</a:t>
                      </a:r>
                      <a:endParaRPr kumimoji="1" lang="ja-JP" altLang="en-US" b="1" dirty="0"/>
                    </a:p>
                  </a:txBody>
                  <a:tcPr/>
                </a:tc>
              </a:tr>
            </a:tbl>
          </a:graphicData>
        </a:graphic>
      </p:graphicFrame>
      <p:sp>
        <p:nvSpPr>
          <p:cNvPr id="7" name="左矢印 6"/>
          <p:cNvSpPr/>
          <p:nvPr/>
        </p:nvSpPr>
        <p:spPr>
          <a:xfrm>
            <a:off x="6157292" y="4077444"/>
            <a:ext cx="1728192" cy="288032"/>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7164288" y="3573016"/>
            <a:ext cx="1440160" cy="11521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ヤング</a:t>
            </a:r>
            <a:endParaRPr kumimoji="1" lang="en-US" altLang="ja-JP" b="1" dirty="0" smtClean="0">
              <a:solidFill>
                <a:schemeClr val="tx1"/>
              </a:solidFill>
            </a:endParaRPr>
          </a:p>
          <a:p>
            <a:pPr algn="ctr"/>
            <a:r>
              <a:rPr kumimoji="1" lang="ja-JP" altLang="en-US" b="1" dirty="0" smtClean="0">
                <a:solidFill>
                  <a:schemeClr val="tx1"/>
                </a:solidFill>
              </a:rPr>
              <a:t>ケアラーは活動の一部</a:t>
            </a:r>
            <a:endParaRPr kumimoji="1" lang="ja-JP" altLang="en-US" b="1" dirty="0">
              <a:solidFill>
                <a:schemeClr val="tx1"/>
              </a:solidFill>
            </a:endParaRPr>
          </a:p>
        </p:txBody>
      </p:sp>
      <p:sp>
        <p:nvSpPr>
          <p:cNvPr id="5" name="スライド番号プレースホルダー 4"/>
          <p:cNvSpPr>
            <a:spLocks noGrp="1"/>
          </p:cNvSpPr>
          <p:nvPr>
            <p:ph type="sldNum" sz="quarter" idx="15"/>
          </p:nvPr>
        </p:nvSpPr>
        <p:spPr/>
        <p:txBody>
          <a:bodyPr/>
          <a:lstStyle/>
          <a:p>
            <a:fld id="{E1407EF4-EA87-4438-B96E-DD076EBC64A4}" type="slidenum">
              <a:rPr kumimoji="1" lang="ja-JP" altLang="en-US" smtClean="0"/>
              <a:t>7</a:t>
            </a:fld>
            <a:endParaRPr kumimoji="1" lang="ja-JP" altLang="en-US"/>
          </a:p>
        </p:txBody>
      </p:sp>
      <p:sp>
        <p:nvSpPr>
          <p:cNvPr id="6" name="フッター プレースホルダー 5"/>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189018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4595" y="247501"/>
            <a:ext cx="8229600" cy="1143000"/>
          </a:xfrm>
        </p:spPr>
        <p:txBody>
          <a:bodyPr>
            <a:normAutofit/>
          </a:bodyPr>
          <a:lstStyle/>
          <a:p>
            <a:r>
              <a:rPr lang="ja-JP" altLang="en-US" b="1" dirty="0" smtClean="0"/>
              <a:t>子供支援　</a:t>
            </a:r>
            <a:r>
              <a:rPr lang="en-US" altLang="ja-JP" b="1" dirty="0" smtClean="0"/>
              <a:t/>
            </a:r>
            <a:br>
              <a:rPr lang="en-US" altLang="ja-JP" b="1" dirty="0" smtClean="0"/>
            </a:br>
            <a:r>
              <a:rPr lang="ja-JP" altLang="en-US" b="1" dirty="0" smtClean="0"/>
              <a:t>ヤングケアラーズを対象にした二大事業</a:t>
            </a:r>
            <a:endParaRPr kumimoji="1" lang="ja-JP" altLang="en-US" b="1" dirty="0"/>
          </a:p>
        </p:txBody>
      </p:sp>
      <p:sp>
        <p:nvSpPr>
          <p:cNvPr id="3" name="コンテンツ プレースホルダー 2"/>
          <p:cNvSpPr>
            <a:spLocks noGrp="1"/>
          </p:cNvSpPr>
          <p:nvPr>
            <p:ph sz="quarter" idx="1"/>
          </p:nvPr>
        </p:nvSpPr>
        <p:spPr>
          <a:xfrm>
            <a:off x="457200" y="1600200"/>
            <a:ext cx="8363272" cy="1828800"/>
          </a:xfrm>
        </p:spPr>
        <p:txBody>
          <a:bodyPr>
            <a:normAutofit fontScale="92500" lnSpcReduction="10000"/>
          </a:bodyPr>
          <a:lstStyle/>
          <a:p>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二大事業</a:t>
            </a:r>
            <a:endPar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buNone/>
            </a:pPr>
            <a:r>
              <a:rPr lang="ja-JP" altLang="en-US" b="1"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2300" b="1" dirty="0" smtClean="0">
                <a:latin typeface="Arial Unicode MS" panose="020B0604020202020204" pitchFamily="50" charset="-128"/>
                <a:ea typeface="Arial Unicode MS" panose="020B0604020202020204" pitchFamily="50" charset="-128"/>
                <a:cs typeface="Arial Unicode MS" panose="020B0604020202020204" pitchFamily="50" charset="-128"/>
              </a:rPr>
              <a:t>１．ヤングケアラーズ・フェスティバル</a:t>
            </a:r>
            <a:r>
              <a:rPr lang="ja-JP" altLang="en-US" sz="23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300" dirty="0" smtClean="0">
                <a:latin typeface="Arial Unicode MS" panose="020B0604020202020204" pitchFamily="50" charset="-128"/>
                <a:ea typeface="Arial Unicode MS" panose="020B0604020202020204" pitchFamily="50" charset="-128"/>
                <a:cs typeface="Arial Unicode MS" panose="020B0604020202020204" pitchFamily="50" charset="-128"/>
              </a:rPr>
              <a:t/>
            </a:r>
            <a:br>
              <a:rPr lang="en-US" altLang="ja-JP" sz="2300" dirty="0" smtClean="0">
                <a:latin typeface="Arial Unicode MS" panose="020B0604020202020204" pitchFamily="50" charset="-128"/>
                <a:ea typeface="Arial Unicode MS" panose="020B0604020202020204" pitchFamily="50" charset="-128"/>
                <a:cs typeface="Arial Unicode MS" panose="020B0604020202020204" pitchFamily="50" charset="-128"/>
              </a:rPr>
            </a:br>
            <a:r>
              <a:rPr lang="ja-JP" altLang="en-US" sz="2300" b="1" dirty="0" smtClean="0">
                <a:latin typeface="Arial Unicode MS" panose="020B0604020202020204" pitchFamily="50" charset="-128"/>
                <a:ea typeface="Arial Unicode MS" panose="020B0604020202020204" pitchFamily="50" charset="-128"/>
                <a:cs typeface="Arial Unicode MS" panose="020B0604020202020204" pitchFamily="50" charset="-128"/>
              </a:rPr>
              <a:t>　２．ヤングケアラーズ・イン・フォーカス   </a:t>
            </a:r>
            <a:endParaRPr lang="en-US" altLang="ja-JP" sz="2300" b="1"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buNone/>
            </a:pPr>
            <a:endParaRPr lang="en-US" altLang="ja-JP" sz="23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buNone/>
            </a:pPr>
            <a:r>
              <a:rPr lang="ja-JP" altLang="en-US" sz="1900" dirty="0" smtClean="0"/>
              <a:t>　　　　　　　　　　　　　　　　　　　　　　　　　</a:t>
            </a:r>
            <a:endParaRPr lang="en-US" altLang="ja-JP" dirty="0" smtClean="0"/>
          </a:p>
          <a:p>
            <a:endParaRPr lang="en-US" altLang="ja-JP" sz="3600" dirty="0" smtClean="0"/>
          </a:p>
          <a:p>
            <a:endParaRPr lang="en-US" altLang="ja-JP" sz="3600" dirty="0" smtClean="0"/>
          </a:p>
          <a:p>
            <a:endParaRPr lang="en-US" altLang="ja-JP" dirty="0"/>
          </a:p>
          <a:p>
            <a:endParaRPr kumimoji="1" lang="en-US" altLang="ja-JP" dirty="0" smtClean="0"/>
          </a:p>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17430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24944"/>
            <a:ext cx="8482653"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8</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smtClean="0"/>
              <a:t>(C) Copyright by Carer Action Network</a:t>
            </a:r>
            <a:endParaRPr kumimoji="1" lang="ja-JP" altLang="en-US"/>
          </a:p>
        </p:txBody>
      </p:sp>
    </p:spTree>
    <p:extLst>
      <p:ext uri="{BB962C8B-B14F-4D97-AF65-F5344CB8AC3E}">
        <p14:creationId xmlns:p14="http://schemas.microsoft.com/office/powerpoint/2010/main" val="2885158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7396" y="188640"/>
            <a:ext cx="8229600" cy="1143000"/>
          </a:xfrm>
        </p:spPr>
        <p:txBody>
          <a:bodyPr>
            <a:normAutofit/>
          </a:body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1. </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ヤングケアラーズ・フェスティバル</a:t>
            </a:r>
          </a:p>
        </p:txBody>
      </p:sp>
      <p:sp>
        <p:nvSpPr>
          <p:cNvPr id="3" name="コンテンツ プレースホルダー 2"/>
          <p:cNvSpPr>
            <a:spLocks noGrp="1"/>
          </p:cNvSpPr>
          <p:nvPr>
            <p:ph sz="quarter" idx="1"/>
          </p:nvPr>
        </p:nvSpPr>
        <p:spPr>
          <a:xfrm>
            <a:off x="395536" y="1268760"/>
            <a:ext cx="8229600" cy="1740342"/>
          </a:xfrm>
        </p:spPr>
        <p:txBody>
          <a:bodyPr>
            <a:normAutofit fontScale="92500" lnSpcReduction="20000"/>
          </a:bodyPr>
          <a:lstStyle/>
          <a:p>
            <a:pPr marL="0" indent="0">
              <a:buNone/>
            </a:pPr>
            <a:r>
              <a:rPr lang="ja-JP" altLang="en-US" dirty="0" smtClean="0"/>
              <a:t>・</a:t>
            </a:r>
            <a:r>
              <a:rPr lang="ja-JP" altLang="en-US" dirty="0"/>
              <a:t>年一回</a:t>
            </a:r>
            <a:r>
              <a:rPr lang="en-US" altLang="ja-JP" dirty="0"/>
              <a:t>6</a:t>
            </a:r>
            <a:r>
              <a:rPr lang="ja-JP" altLang="en-US" dirty="0"/>
              <a:t>月の最終週の３日間の</a:t>
            </a:r>
            <a:r>
              <a:rPr lang="ja-JP" altLang="en-US" dirty="0" smtClean="0"/>
              <a:t>祭典（参加費は無料）</a:t>
            </a:r>
            <a:endParaRPr lang="en-US" altLang="ja-JP" dirty="0"/>
          </a:p>
          <a:p>
            <a:pPr marL="0" indent="0">
              <a:buNone/>
            </a:pPr>
            <a:r>
              <a:rPr lang="ja-JP" altLang="en-US" dirty="0"/>
              <a:t>・全国</a:t>
            </a:r>
            <a:r>
              <a:rPr lang="ja-JP" altLang="en-US" dirty="0" smtClean="0"/>
              <a:t>からヤングケアラーが</a:t>
            </a:r>
            <a:r>
              <a:rPr lang="ja-JP" altLang="en-US" dirty="0"/>
              <a:t>集結</a:t>
            </a:r>
            <a:r>
              <a:rPr lang="en-US" altLang="ja-JP" dirty="0"/>
              <a:t>(</a:t>
            </a:r>
            <a:r>
              <a:rPr lang="ja-JP" altLang="en-US" dirty="0"/>
              <a:t>コーチバス・電車など）</a:t>
            </a:r>
            <a:endParaRPr lang="en-US" altLang="ja-JP" dirty="0"/>
          </a:p>
          <a:p>
            <a:pPr marL="0" indent="0">
              <a:buNone/>
            </a:pPr>
            <a:r>
              <a:rPr lang="ja-JP" altLang="en-US" dirty="0"/>
              <a:t>・親はほとんど送り迎えしない。</a:t>
            </a:r>
            <a:r>
              <a:rPr lang="ja-JP" altLang="en-US" dirty="0" smtClean="0"/>
              <a:t>そのかわり</a:t>
            </a:r>
            <a:r>
              <a:rPr lang="ja-JP" altLang="en-US" dirty="0"/>
              <a:t>ソーシャルワーカー</a:t>
            </a:r>
            <a:r>
              <a:rPr lang="ja-JP" altLang="en-US" dirty="0" smtClean="0"/>
              <a:t>や</a:t>
            </a:r>
            <a:r>
              <a:rPr lang="en-US" altLang="ja-JP" dirty="0" smtClean="0"/>
              <a:t/>
            </a:r>
            <a:br>
              <a:rPr lang="en-US" altLang="ja-JP" dirty="0" smtClean="0"/>
            </a:br>
            <a:r>
              <a:rPr lang="ja-JP" altLang="en-US" dirty="0" smtClean="0"/>
              <a:t>　ボランティアスタッフ</a:t>
            </a:r>
            <a:r>
              <a:rPr lang="ja-JP" altLang="en-US" dirty="0"/>
              <a:t>が自宅</a:t>
            </a:r>
            <a:r>
              <a:rPr lang="ja-JP" altLang="en-US" dirty="0" smtClean="0"/>
              <a:t>まで子供を送迎している</a:t>
            </a:r>
            <a:endParaRPr lang="en-US" altLang="ja-JP" dirty="0"/>
          </a:p>
          <a:p>
            <a:pPr marL="0" indent="0">
              <a:buNone/>
            </a:pPr>
            <a:r>
              <a:rPr lang="ja-JP" altLang="en-US" dirty="0"/>
              <a:t>・</a:t>
            </a:r>
            <a:r>
              <a:rPr lang="en-US" altLang="ja-JP" dirty="0"/>
              <a:t>Southampton</a:t>
            </a:r>
            <a:r>
              <a:rPr lang="ja-JP" altLang="en-US" dirty="0"/>
              <a:t>にある</a:t>
            </a:r>
            <a:r>
              <a:rPr lang="en-US" altLang="ja-JP" dirty="0" smtClean="0"/>
              <a:t>YMCA </a:t>
            </a:r>
            <a:r>
              <a:rPr lang="en-US" altLang="ja-JP" dirty="0" err="1" smtClean="0"/>
              <a:t>Fairthorne</a:t>
            </a:r>
            <a:r>
              <a:rPr lang="ja-JP" altLang="en-US" dirty="0" smtClean="0"/>
              <a:t> </a:t>
            </a:r>
            <a:r>
              <a:rPr lang="en-US" altLang="ja-JP" dirty="0" smtClean="0"/>
              <a:t>Manor</a:t>
            </a:r>
            <a:r>
              <a:rPr lang="ja-JP" altLang="en-US" dirty="0" err="1" smtClean="0"/>
              <a:t>にて開</a:t>
            </a:r>
            <a:r>
              <a:rPr lang="ja-JP" altLang="en-US" dirty="0" smtClean="0"/>
              <a:t>催される</a:t>
            </a:r>
            <a:endParaRPr lang="en-US" altLang="ja-JP" dirty="0"/>
          </a:p>
          <a:p>
            <a:pPr marL="0" indent="0">
              <a:buNone/>
            </a:pPr>
            <a:endParaRPr kumimoji="1" lang="ja-JP" altLang="en-US" dirty="0"/>
          </a:p>
        </p:txBody>
      </p:sp>
      <p:pic>
        <p:nvPicPr>
          <p:cNvPr id="7171" name="Picture 3" descr="C:\Users\Kyoko\Pictures\新しいフォルダー\DSC063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396" y="3009102"/>
            <a:ext cx="4029000" cy="23715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yoko\Pictures\新しいフォルダー\DSC064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600" y="3009101"/>
            <a:ext cx="3568810" cy="2371555"/>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E1407EF4-EA87-4438-B96E-DD076EBC64A4}" type="slidenum">
              <a:rPr kumimoji="1" lang="ja-JP" altLang="en-US" smtClean="0"/>
              <a:t>9</a:t>
            </a:fld>
            <a:endParaRPr kumimoji="1" lang="ja-JP" altLang="en-US"/>
          </a:p>
        </p:txBody>
      </p:sp>
      <p:sp>
        <p:nvSpPr>
          <p:cNvPr id="5" name="フッター プレースホルダー 4"/>
          <p:cNvSpPr>
            <a:spLocks noGrp="1"/>
          </p:cNvSpPr>
          <p:nvPr>
            <p:ph type="ftr" sz="quarter" idx="16"/>
          </p:nvPr>
        </p:nvSpPr>
        <p:spPr/>
        <p:txBody>
          <a:bodyPr/>
          <a:lstStyle/>
          <a:p>
            <a:r>
              <a:rPr kumimoji="1" lang="en-US" altLang="ja-JP" dirty="0" smtClean="0"/>
              <a:t>(C) Copyright by </a:t>
            </a:r>
            <a:r>
              <a:rPr kumimoji="1" lang="en-US" altLang="ja-JP" dirty="0" err="1" smtClean="0"/>
              <a:t>Carer</a:t>
            </a:r>
            <a:r>
              <a:rPr kumimoji="1" lang="en-US" altLang="ja-JP" dirty="0" smtClean="0"/>
              <a:t> Action Network</a:t>
            </a:r>
            <a:endParaRPr kumimoji="1" lang="ja-JP" altLang="en-US" dirty="0"/>
          </a:p>
        </p:txBody>
      </p:sp>
      <p:sp>
        <p:nvSpPr>
          <p:cNvPr id="11" name="テキスト ボックス 10"/>
          <p:cNvSpPr txBox="1"/>
          <p:nvPr/>
        </p:nvSpPr>
        <p:spPr>
          <a:xfrm>
            <a:off x="899591" y="3140968"/>
            <a:ext cx="3168352" cy="646331"/>
          </a:xfrm>
          <a:prstGeom prst="rect">
            <a:avLst/>
          </a:prstGeom>
          <a:noFill/>
        </p:spPr>
        <p:txBody>
          <a:bodyPr wrap="square" rtlCol="0">
            <a:spAutoFit/>
          </a:bodyPr>
          <a:lstStyle/>
          <a:p>
            <a:r>
              <a:rPr kumimoji="1" lang="ja-JP" altLang="en-US" b="1" dirty="0" smtClean="0">
                <a:solidFill>
                  <a:schemeClr val="bg1">
                    <a:lumMod val="95000"/>
                  </a:schemeClr>
                </a:solidFill>
              </a:rPr>
              <a:t>広大な土地の一角に建つ</a:t>
            </a:r>
            <a:r>
              <a:rPr kumimoji="1" lang="en-US" altLang="ja-JP" b="1" dirty="0" smtClean="0">
                <a:solidFill>
                  <a:schemeClr val="bg1">
                    <a:lumMod val="95000"/>
                  </a:schemeClr>
                </a:solidFill>
              </a:rPr>
              <a:t/>
            </a:r>
            <a:br>
              <a:rPr kumimoji="1" lang="en-US" altLang="ja-JP" b="1" dirty="0" smtClean="0">
                <a:solidFill>
                  <a:schemeClr val="bg1">
                    <a:lumMod val="95000"/>
                  </a:schemeClr>
                </a:solidFill>
              </a:rPr>
            </a:br>
            <a:r>
              <a:rPr kumimoji="1" lang="ja-JP" altLang="en-US" b="1" dirty="0" smtClean="0">
                <a:solidFill>
                  <a:schemeClr val="bg1">
                    <a:lumMod val="95000"/>
                  </a:schemeClr>
                </a:solidFill>
              </a:rPr>
              <a:t>マナーハウス</a:t>
            </a:r>
            <a:endParaRPr kumimoji="1" lang="ja-JP" altLang="en-US" b="1" dirty="0">
              <a:solidFill>
                <a:schemeClr val="bg1">
                  <a:lumMod val="95000"/>
                </a:schemeClr>
              </a:solidFill>
            </a:endParaRPr>
          </a:p>
        </p:txBody>
      </p:sp>
      <p:sp>
        <p:nvSpPr>
          <p:cNvPr id="12" name="テキスト ボックス 11"/>
          <p:cNvSpPr txBox="1"/>
          <p:nvPr/>
        </p:nvSpPr>
        <p:spPr>
          <a:xfrm>
            <a:off x="4504804" y="4462269"/>
            <a:ext cx="3168352" cy="646331"/>
          </a:xfrm>
          <a:prstGeom prst="rect">
            <a:avLst/>
          </a:prstGeom>
          <a:noFill/>
        </p:spPr>
        <p:txBody>
          <a:bodyPr wrap="square" rtlCol="0">
            <a:spAutoFit/>
          </a:bodyPr>
          <a:lstStyle/>
          <a:p>
            <a:r>
              <a:rPr lang="ja-JP" altLang="en-US" b="1" dirty="0" smtClean="0">
                <a:solidFill>
                  <a:schemeClr val="bg1">
                    <a:lumMod val="95000"/>
                  </a:schemeClr>
                </a:solidFill>
              </a:rPr>
              <a:t>ヤングケアラーフェスティバル子供たちの輝く笑顔</a:t>
            </a:r>
            <a:endParaRPr kumimoji="1" lang="ja-JP" altLang="en-US" b="1" dirty="0">
              <a:solidFill>
                <a:schemeClr val="bg1">
                  <a:lumMod val="95000"/>
                </a:schemeClr>
              </a:solidFill>
            </a:endParaRPr>
          </a:p>
        </p:txBody>
      </p:sp>
      <p:sp>
        <p:nvSpPr>
          <p:cNvPr id="13" name="テキスト ボックス 12"/>
          <p:cNvSpPr txBox="1"/>
          <p:nvPr/>
        </p:nvSpPr>
        <p:spPr>
          <a:xfrm>
            <a:off x="4393828" y="6381328"/>
            <a:ext cx="3168352" cy="369332"/>
          </a:xfrm>
          <a:prstGeom prst="rect">
            <a:avLst/>
          </a:prstGeom>
          <a:noFill/>
        </p:spPr>
        <p:txBody>
          <a:bodyPr wrap="square" rtlCol="0">
            <a:spAutoFit/>
          </a:bodyPr>
          <a:lstStyle/>
          <a:p>
            <a:r>
              <a:rPr kumimoji="1" lang="ja-JP" altLang="en-US" b="1" dirty="0" smtClean="0">
                <a:solidFill>
                  <a:schemeClr val="bg1">
                    <a:lumMod val="95000"/>
                  </a:schemeClr>
                </a:solidFill>
              </a:rPr>
              <a:t>大きなフィールドスペース</a:t>
            </a:r>
            <a:endParaRPr kumimoji="1" lang="ja-JP" altLang="en-US" b="1" dirty="0">
              <a:solidFill>
                <a:schemeClr val="bg1">
                  <a:lumMod val="95000"/>
                </a:schemeClr>
              </a:solidFill>
            </a:endParaRPr>
          </a:p>
        </p:txBody>
      </p:sp>
    </p:spTree>
    <p:extLst>
      <p:ext uri="{BB962C8B-B14F-4D97-AF65-F5344CB8AC3E}">
        <p14:creationId xmlns:p14="http://schemas.microsoft.com/office/powerpoint/2010/main" val="23277753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1081</TotalTime>
  <Words>1460</Words>
  <Application>Microsoft Office PowerPoint</Application>
  <PresentationFormat>画面に合わせる (4:3)</PresentationFormat>
  <Paragraphs>362</Paragraphs>
  <Slides>23</Slides>
  <Notes>6</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スパイス</vt:lpstr>
      <vt:lpstr>ケアラー・アクション・ネットワーク Carer Action Network(CAN)  英国Children’s Society (子ども協会） の視察を終えて</vt:lpstr>
      <vt:lpstr>Children’s Society 視察の経緯と目的</vt:lpstr>
      <vt:lpstr>イギリス訪問先</vt:lpstr>
      <vt:lpstr>視察スケジュール</vt:lpstr>
      <vt:lpstr>英国におけるヤングケアラー実態調査　 Hidden from View　　2013年5月発表</vt:lpstr>
      <vt:lpstr>調査結果　Hidden from View</vt:lpstr>
      <vt:lpstr>The Children’s Society こども協会の活動</vt:lpstr>
      <vt:lpstr>子供支援　 ヤングケアラーズを対象にした二大事業</vt:lpstr>
      <vt:lpstr>1. ヤングケアラーズ・フェスティバル</vt:lpstr>
      <vt:lpstr>英国ヤングケアラー支援の具体例 Young Carers in Focus (YCiF)</vt:lpstr>
      <vt:lpstr>ヤングケアラーインフォーカス　　研修の詳細 メディアスキルズ　・ウィークエンド　２０１４年 ３月７日～９日</vt:lpstr>
      <vt:lpstr>ヤングケアラーインフォーカス　　研修内容 メディアスキルズ　・ウィークエンド　２０１４年 ３月７日～９日</vt:lpstr>
      <vt:lpstr>ヤングケアラーインフォーカス メディア・スキルズ・ウィークエンド　２０１４年 ３月７日～９日</vt:lpstr>
      <vt:lpstr>ヤングケアラーインフォーカス　　 メディア・スキルズ・ウィークエンド　２０１４年 ３月９日</vt:lpstr>
      <vt:lpstr>The Children’s Society　 Include Program（包摂プログラム） ２０１４年３月１０日　Wessexの事務所を視察</vt:lpstr>
      <vt:lpstr>Include Program（包摂プログラム） の取り組み</vt:lpstr>
      <vt:lpstr>包摂プログラム・インタビュー内容</vt:lpstr>
      <vt:lpstr>包摂プログラム・インタビュー内容</vt:lpstr>
      <vt:lpstr>包摂プログラム・インタビュー内容</vt:lpstr>
      <vt:lpstr>包摂プログラム　インクルージョン・プランニング</vt:lpstr>
      <vt:lpstr>ロンドン特別区ホーンスロ―　フットプリンツ・プログラム ２０１４年３月１０日視察</vt:lpstr>
      <vt:lpstr>きょうだいケアラー（障がい者のきょうだい）と ヤングケアラーが抱えている共通した課題</vt:lpstr>
      <vt:lpstr>ケアラー・アクション・ネットワーク Ｃａｒｅｒ Action Network 英国Children’s Society (子ども協会）の視察を終えて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Kyoko Mochida</dc:creator>
  <cp:lastModifiedBy>mochiky</cp:lastModifiedBy>
  <cp:revision>84</cp:revision>
  <cp:lastPrinted>2014-04-18T16:54:36Z</cp:lastPrinted>
  <dcterms:created xsi:type="dcterms:W3CDTF">2014-03-14T02:27:25Z</dcterms:created>
  <dcterms:modified xsi:type="dcterms:W3CDTF">2014-06-01T07:06:22Z</dcterms:modified>
</cp:coreProperties>
</file>